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Almarai" charset="1" panose="00000000000000000000"/>
      <p:regular r:id="rId54"/>
    </p:embeddedFont>
    <p:embeddedFont>
      <p:font typeface="Poppins Bold" charset="1" panose="00000800000000000000"/>
      <p:regular r:id="rId55"/>
    </p:embeddedFont>
    <p:embeddedFont>
      <p:font typeface="Almarai Bold" charset="1" panose="00000000000000000000"/>
      <p:regular r:id="rId56"/>
    </p:embeddedFont>
    <p:embeddedFont>
      <p:font typeface="Bangers" charset="1" panose="00000500000000000000"/>
      <p:regular r:id="rId57"/>
    </p:embeddedFont>
    <p:embeddedFont>
      <p:font typeface="Poppins" charset="1" panose="00000500000000000000"/>
      <p:regular r:id="rId58"/>
    </p:embeddedFont>
    <p:embeddedFont>
      <p:font typeface="Poppins Bold Italics" charset="1" panose="000008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GcjXDEQfs.mp4" Type="http://schemas.openxmlformats.org/officeDocument/2006/relationships/video"/><Relationship Id="rId4" Target="../media/VAGcjXDEQfs.mp4" Type="http://schemas.microsoft.com/office/2007/relationships/media"/><Relationship Id="rId5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https://lospec.com/adamcyounis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14" Target="../media/image68.png" Type="http://schemas.openxmlformats.org/officeDocument/2006/relationships/image"/><Relationship Id="rId15" Target="../media/image69.svg" Type="http://schemas.openxmlformats.org/officeDocument/2006/relationships/image"/><Relationship Id="rId16" Target="../media/image70.png" Type="http://schemas.openxmlformats.org/officeDocument/2006/relationships/image"/><Relationship Id="rId17" Target="../media/image71.svg" Type="http://schemas.openxmlformats.org/officeDocument/2006/relationships/imag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jpeg" Type="http://schemas.openxmlformats.org/officeDocument/2006/relationships/image"/><Relationship Id="rId4" Target="../media/VAGckQ72MZA.mp4" Type="http://schemas.openxmlformats.org/officeDocument/2006/relationships/video"/><Relationship Id="rId5" Target="../media/VAGckQ72MZA.mp4" Type="http://schemas.microsoft.com/office/2007/relationships/media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8.jpeg" Type="http://schemas.openxmlformats.org/officeDocument/2006/relationships/image"/><Relationship Id="rId4" Target="../media/VAGcjb8y-0g.mp4" Type="http://schemas.openxmlformats.org/officeDocument/2006/relationships/video"/><Relationship Id="rId5" Target="../media/VAGcjb8y-0g.mp4" Type="http://schemas.microsoft.com/office/2007/relationships/media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09869" y="0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093975" y="-663752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12382" y="4290546"/>
            <a:ext cx="6663080" cy="1705909"/>
          </a:xfrm>
          <a:custGeom>
            <a:avLst/>
            <a:gdLst/>
            <a:ahLst/>
            <a:cxnLst/>
            <a:rect r="r" b="b" t="t" l="l"/>
            <a:pathLst>
              <a:path h="1705909" w="6663080">
                <a:moveTo>
                  <a:pt x="0" y="0"/>
                </a:moveTo>
                <a:lnTo>
                  <a:pt x="6663079" y="0"/>
                </a:lnTo>
                <a:lnTo>
                  <a:pt x="6663079" y="1705908"/>
                </a:lnTo>
                <a:lnTo>
                  <a:pt x="0" y="170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69006" y="8811879"/>
            <a:ext cx="5689887" cy="44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Présenté par Kévin Lionnet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7003339" cy="103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 SMART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21248" y="3489325"/>
            <a:ext cx="16845504" cy="6205372"/>
            <a:chOff x="0" y="0"/>
            <a:chExt cx="22460672" cy="827383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88467" cy="2009275"/>
              <a:chOff x="0" y="0"/>
              <a:chExt cx="1005129" cy="39689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05129" cy="396894"/>
              </a:xfrm>
              <a:custGeom>
                <a:avLst/>
                <a:gdLst/>
                <a:ahLst/>
                <a:cxnLst/>
                <a:rect r="r" b="b" t="t" l="l"/>
                <a:pathLst>
                  <a:path h="396894" w="1005129">
                    <a:moveTo>
                      <a:pt x="16229" y="0"/>
                    </a:moveTo>
                    <a:lnTo>
                      <a:pt x="988900" y="0"/>
                    </a:lnTo>
                    <a:cubicBezTo>
                      <a:pt x="997863" y="0"/>
                      <a:pt x="1005129" y="7266"/>
                      <a:pt x="1005129" y="16229"/>
                    </a:cubicBezTo>
                    <a:lnTo>
                      <a:pt x="1005129" y="380665"/>
                    </a:lnTo>
                    <a:cubicBezTo>
                      <a:pt x="1005129" y="389628"/>
                      <a:pt x="997863" y="396894"/>
                      <a:pt x="988900" y="396894"/>
                    </a:cubicBezTo>
                    <a:lnTo>
                      <a:pt x="16229" y="396894"/>
                    </a:lnTo>
                    <a:cubicBezTo>
                      <a:pt x="7266" y="396894"/>
                      <a:pt x="0" y="389628"/>
                      <a:pt x="0" y="380665"/>
                    </a:cubicBezTo>
                    <a:lnTo>
                      <a:pt x="0" y="16229"/>
                    </a:lnTo>
                    <a:cubicBezTo>
                      <a:pt x="0" y="7266"/>
                      <a:pt x="7266" y="0"/>
                      <a:pt x="16229" y="0"/>
                    </a:cubicBezTo>
                    <a:close/>
                  </a:path>
                </a:pathLst>
              </a:custGeom>
              <a:solidFill>
                <a:srgbClr val="3C5E8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0"/>
                <a:ext cx="1005129" cy="492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175"/>
                  </a:lnSpc>
                </a:pPr>
                <a:r>
                  <a:rPr lang="en-US" sz="5199">
                    <a:solidFill>
                      <a:srgbClr val="FFFFFF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S</a:t>
                </a:r>
              </a:p>
              <a:p>
                <a:pPr algn="ctr">
                  <a:lnSpc>
                    <a:spcPts val="2207"/>
                  </a:lnSpc>
                </a:pPr>
                <a:r>
                  <a:rPr lang="en-US" b="true" sz="1599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Spécifique</a:t>
                </a: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5315672" y="2468101"/>
              <a:ext cx="4114800" cy="5805729"/>
              <a:chOff x="0" y="0"/>
              <a:chExt cx="812800" cy="114681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1146811"/>
              </a:xfrm>
              <a:custGeom>
                <a:avLst/>
                <a:gdLst/>
                <a:ahLst/>
                <a:cxnLst/>
                <a:rect r="r" b="b" t="t" l="l"/>
                <a:pathLst>
                  <a:path h="114681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46811"/>
                    </a:lnTo>
                    <a:lnTo>
                      <a:pt x="0" y="1146811"/>
                    </a:lnTo>
                    <a:close/>
                  </a:path>
                </a:pathLst>
              </a:custGeom>
              <a:solidFill>
                <a:srgbClr val="E8C17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812800" cy="11944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3"/>
                  </a:lnSpc>
                </a:pPr>
                <a:r>
                  <a:rPr lang="en-US" sz="1800" b="true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Prototype 100% fonctionnel avec les fonctionnalités principales</a:t>
                </a:r>
              </a:p>
              <a:p>
                <a:pPr algn="ctr">
                  <a:lnSpc>
                    <a:spcPts val="2483"/>
                  </a:lnSpc>
                </a:pPr>
              </a:p>
              <a:p>
                <a:pPr algn="ctr">
                  <a:lnSpc>
                    <a:spcPts val="2483"/>
                  </a:lnSpc>
                </a:pPr>
                <a:r>
                  <a:rPr lang="en-US" sz="1800" b="true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Garantir un temps de réponse serveur de 300ms</a:t>
                </a:r>
              </a:p>
              <a:p>
                <a:pPr algn="ctr">
                  <a:lnSpc>
                    <a:spcPts val="2483"/>
                  </a:lnSpc>
                </a:pPr>
              </a:p>
              <a:p>
                <a:pPr algn="ctr">
                  <a:lnSpc>
                    <a:spcPts val="2483"/>
                  </a:lnSpc>
                </a:pPr>
                <a:r>
                  <a:rPr lang="en-US" b="true" sz="1800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Doubler le nombre d’utilisateur dans les trois premiers mois post-lancement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315672" y="0"/>
              <a:ext cx="4114800" cy="2009275"/>
              <a:chOff x="0" y="0"/>
              <a:chExt cx="812800" cy="39689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396894"/>
              </a:xfrm>
              <a:custGeom>
                <a:avLst/>
                <a:gdLst/>
                <a:ahLst/>
                <a:cxnLst/>
                <a:rect r="r" b="b" t="t" l="l"/>
                <a:pathLst>
                  <a:path h="396894" w="812800">
                    <a:moveTo>
                      <a:pt x="20069" y="0"/>
                    </a:moveTo>
                    <a:lnTo>
                      <a:pt x="792731" y="0"/>
                    </a:lnTo>
                    <a:cubicBezTo>
                      <a:pt x="798054" y="0"/>
                      <a:pt x="803158" y="2114"/>
                      <a:pt x="806922" y="5878"/>
                    </a:cubicBezTo>
                    <a:cubicBezTo>
                      <a:pt x="810686" y="9642"/>
                      <a:pt x="812800" y="14746"/>
                      <a:pt x="812800" y="20069"/>
                    </a:cubicBezTo>
                    <a:lnTo>
                      <a:pt x="812800" y="376825"/>
                    </a:lnTo>
                    <a:cubicBezTo>
                      <a:pt x="812800" y="387909"/>
                      <a:pt x="803815" y="396894"/>
                      <a:pt x="792731" y="396894"/>
                    </a:cubicBezTo>
                    <a:lnTo>
                      <a:pt x="20069" y="396894"/>
                    </a:lnTo>
                    <a:cubicBezTo>
                      <a:pt x="14746" y="396894"/>
                      <a:pt x="9642" y="394779"/>
                      <a:pt x="5878" y="391016"/>
                    </a:cubicBezTo>
                    <a:cubicBezTo>
                      <a:pt x="2114" y="387252"/>
                      <a:pt x="0" y="382147"/>
                      <a:pt x="0" y="376825"/>
                    </a:cubicBezTo>
                    <a:lnTo>
                      <a:pt x="0" y="20069"/>
                    </a:lnTo>
                    <a:cubicBezTo>
                      <a:pt x="0" y="14746"/>
                      <a:pt x="2114" y="9642"/>
                      <a:pt x="5878" y="5878"/>
                    </a:cubicBezTo>
                    <a:cubicBezTo>
                      <a:pt x="9642" y="2114"/>
                      <a:pt x="14746" y="0"/>
                      <a:pt x="20069" y="0"/>
                    </a:cubicBez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0"/>
                <a:ext cx="812800" cy="492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175"/>
                  </a:lnSpc>
                </a:pPr>
                <a:r>
                  <a:rPr lang="en-US" sz="5199">
                    <a:solidFill>
                      <a:srgbClr val="FFFFFF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M</a:t>
                </a:r>
              </a:p>
              <a:p>
                <a:pPr algn="ctr">
                  <a:lnSpc>
                    <a:spcPts val="2207"/>
                  </a:lnSpc>
                </a:pPr>
                <a:r>
                  <a:rPr lang="en-US" b="true" sz="1599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Mesurable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659072" y="0"/>
              <a:ext cx="4114800" cy="2009275"/>
              <a:chOff x="0" y="0"/>
              <a:chExt cx="812800" cy="39689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396894"/>
              </a:xfrm>
              <a:custGeom>
                <a:avLst/>
                <a:gdLst/>
                <a:ahLst/>
                <a:cxnLst/>
                <a:rect r="r" b="b" t="t" l="l"/>
                <a:pathLst>
                  <a:path h="396894" w="812800">
                    <a:moveTo>
                      <a:pt x="20069" y="0"/>
                    </a:moveTo>
                    <a:lnTo>
                      <a:pt x="792731" y="0"/>
                    </a:lnTo>
                    <a:cubicBezTo>
                      <a:pt x="798054" y="0"/>
                      <a:pt x="803158" y="2114"/>
                      <a:pt x="806922" y="5878"/>
                    </a:cubicBezTo>
                    <a:cubicBezTo>
                      <a:pt x="810686" y="9642"/>
                      <a:pt x="812800" y="14746"/>
                      <a:pt x="812800" y="20069"/>
                    </a:cubicBezTo>
                    <a:lnTo>
                      <a:pt x="812800" y="376825"/>
                    </a:lnTo>
                    <a:cubicBezTo>
                      <a:pt x="812800" y="387909"/>
                      <a:pt x="803815" y="396894"/>
                      <a:pt x="792731" y="396894"/>
                    </a:cubicBezTo>
                    <a:lnTo>
                      <a:pt x="20069" y="396894"/>
                    </a:lnTo>
                    <a:cubicBezTo>
                      <a:pt x="14746" y="396894"/>
                      <a:pt x="9642" y="394779"/>
                      <a:pt x="5878" y="391016"/>
                    </a:cubicBezTo>
                    <a:cubicBezTo>
                      <a:pt x="2114" y="387252"/>
                      <a:pt x="0" y="382147"/>
                      <a:pt x="0" y="376825"/>
                    </a:cubicBezTo>
                    <a:lnTo>
                      <a:pt x="0" y="20069"/>
                    </a:lnTo>
                    <a:cubicBezTo>
                      <a:pt x="0" y="14746"/>
                      <a:pt x="2114" y="9642"/>
                      <a:pt x="5878" y="5878"/>
                    </a:cubicBezTo>
                    <a:cubicBezTo>
                      <a:pt x="9642" y="2114"/>
                      <a:pt x="14746" y="0"/>
                      <a:pt x="20069" y="0"/>
                    </a:cubicBez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95250"/>
                <a:ext cx="812800" cy="492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175"/>
                  </a:lnSpc>
                </a:pPr>
                <a:r>
                  <a:rPr lang="en-US" sz="5199">
                    <a:solidFill>
                      <a:srgbClr val="FFFFFF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A</a:t>
                </a:r>
              </a:p>
              <a:p>
                <a:pPr algn="ctr">
                  <a:lnSpc>
                    <a:spcPts val="2207"/>
                  </a:lnSpc>
                </a:pPr>
                <a:r>
                  <a:rPr lang="en-US" b="true" sz="1599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Ateignable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4002472" y="2468101"/>
              <a:ext cx="4114800" cy="5805729"/>
              <a:chOff x="0" y="0"/>
              <a:chExt cx="812800" cy="114681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1146811"/>
              </a:xfrm>
              <a:custGeom>
                <a:avLst/>
                <a:gdLst/>
                <a:ahLst/>
                <a:cxnLst/>
                <a:rect r="r" b="b" t="t" l="l"/>
                <a:pathLst>
                  <a:path h="114681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46811"/>
                    </a:lnTo>
                    <a:lnTo>
                      <a:pt x="0" y="1146811"/>
                    </a:lnTo>
                    <a:close/>
                  </a:path>
                </a:pathLst>
              </a:custGeom>
              <a:solidFill>
                <a:srgbClr val="E8C17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04775"/>
                <a:ext cx="812800" cy="12515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6"/>
                  </a:lnSpc>
                </a:pPr>
                <a:r>
                  <a:rPr lang="en-US" b="true" sz="1800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En fonction de l’avancement par rapport au planning prévisionnel, recadrer le projet pour ne garder que l’essentiel sans omettre de laisser place à de fonctionnalités futures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4002472" y="0"/>
              <a:ext cx="4114800" cy="2009275"/>
              <a:chOff x="0" y="0"/>
              <a:chExt cx="812800" cy="39689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396894"/>
              </a:xfrm>
              <a:custGeom>
                <a:avLst/>
                <a:gdLst/>
                <a:ahLst/>
                <a:cxnLst/>
                <a:rect r="r" b="b" t="t" l="l"/>
                <a:pathLst>
                  <a:path h="396894" w="812800">
                    <a:moveTo>
                      <a:pt x="20069" y="0"/>
                    </a:moveTo>
                    <a:lnTo>
                      <a:pt x="792731" y="0"/>
                    </a:lnTo>
                    <a:cubicBezTo>
                      <a:pt x="798054" y="0"/>
                      <a:pt x="803158" y="2114"/>
                      <a:pt x="806922" y="5878"/>
                    </a:cubicBezTo>
                    <a:cubicBezTo>
                      <a:pt x="810686" y="9642"/>
                      <a:pt x="812800" y="14746"/>
                      <a:pt x="812800" y="20069"/>
                    </a:cubicBezTo>
                    <a:lnTo>
                      <a:pt x="812800" y="376825"/>
                    </a:lnTo>
                    <a:cubicBezTo>
                      <a:pt x="812800" y="387909"/>
                      <a:pt x="803815" y="396894"/>
                      <a:pt x="792731" y="396894"/>
                    </a:cubicBezTo>
                    <a:lnTo>
                      <a:pt x="20069" y="396894"/>
                    </a:lnTo>
                    <a:cubicBezTo>
                      <a:pt x="14746" y="396894"/>
                      <a:pt x="9642" y="394779"/>
                      <a:pt x="5878" y="391016"/>
                    </a:cubicBezTo>
                    <a:cubicBezTo>
                      <a:pt x="2114" y="387252"/>
                      <a:pt x="0" y="382147"/>
                      <a:pt x="0" y="376825"/>
                    </a:cubicBezTo>
                    <a:lnTo>
                      <a:pt x="0" y="20069"/>
                    </a:lnTo>
                    <a:cubicBezTo>
                      <a:pt x="0" y="14746"/>
                      <a:pt x="2114" y="9642"/>
                      <a:pt x="5878" y="5878"/>
                    </a:cubicBezTo>
                    <a:cubicBezTo>
                      <a:pt x="9642" y="2114"/>
                      <a:pt x="14746" y="0"/>
                      <a:pt x="20069" y="0"/>
                    </a:cubicBez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95250"/>
                <a:ext cx="812800" cy="492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175"/>
                  </a:lnSpc>
                </a:pPr>
                <a:r>
                  <a:rPr lang="en-US" sz="5199">
                    <a:solidFill>
                      <a:srgbClr val="FFFFFF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R</a:t>
                </a:r>
              </a:p>
              <a:p>
                <a:pPr algn="ctr">
                  <a:lnSpc>
                    <a:spcPts val="2207"/>
                  </a:lnSpc>
                </a:pPr>
                <a:r>
                  <a:rPr lang="en-US" b="true" sz="1599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Réaliste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8345872" y="0"/>
              <a:ext cx="4114800" cy="2009275"/>
              <a:chOff x="0" y="0"/>
              <a:chExt cx="812800" cy="39689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396894"/>
              </a:xfrm>
              <a:custGeom>
                <a:avLst/>
                <a:gdLst/>
                <a:ahLst/>
                <a:cxnLst/>
                <a:rect r="r" b="b" t="t" l="l"/>
                <a:pathLst>
                  <a:path h="396894" w="812800">
                    <a:moveTo>
                      <a:pt x="20069" y="0"/>
                    </a:moveTo>
                    <a:lnTo>
                      <a:pt x="792731" y="0"/>
                    </a:lnTo>
                    <a:cubicBezTo>
                      <a:pt x="798054" y="0"/>
                      <a:pt x="803158" y="2114"/>
                      <a:pt x="806922" y="5878"/>
                    </a:cubicBezTo>
                    <a:cubicBezTo>
                      <a:pt x="810686" y="9642"/>
                      <a:pt x="812800" y="14746"/>
                      <a:pt x="812800" y="20069"/>
                    </a:cubicBezTo>
                    <a:lnTo>
                      <a:pt x="812800" y="376825"/>
                    </a:lnTo>
                    <a:cubicBezTo>
                      <a:pt x="812800" y="387909"/>
                      <a:pt x="803815" y="396894"/>
                      <a:pt x="792731" y="396894"/>
                    </a:cubicBezTo>
                    <a:lnTo>
                      <a:pt x="20069" y="396894"/>
                    </a:lnTo>
                    <a:cubicBezTo>
                      <a:pt x="14746" y="396894"/>
                      <a:pt x="9642" y="394779"/>
                      <a:pt x="5878" y="391016"/>
                    </a:cubicBezTo>
                    <a:cubicBezTo>
                      <a:pt x="2114" y="387252"/>
                      <a:pt x="0" y="382147"/>
                      <a:pt x="0" y="376825"/>
                    </a:cubicBezTo>
                    <a:lnTo>
                      <a:pt x="0" y="20069"/>
                    </a:lnTo>
                    <a:cubicBezTo>
                      <a:pt x="0" y="14746"/>
                      <a:pt x="2114" y="9642"/>
                      <a:pt x="5878" y="5878"/>
                    </a:cubicBezTo>
                    <a:cubicBezTo>
                      <a:pt x="9642" y="2114"/>
                      <a:pt x="14746" y="0"/>
                      <a:pt x="20069" y="0"/>
                    </a:cubicBez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95250"/>
                <a:ext cx="812800" cy="492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175"/>
                  </a:lnSpc>
                </a:pPr>
                <a:r>
                  <a:rPr lang="en-US" sz="5199">
                    <a:solidFill>
                      <a:srgbClr val="FFFFFF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T</a:t>
                </a:r>
              </a:p>
              <a:p>
                <a:pPr algn="ctr">
                  <a:lnSpc>
                    <a:spcPts val="2207"/>
                  </a:lnSpc>
                </a:pPr>
                <a:r>
                  <a:rPr lang="en-US" b="true" sz="1599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Temporel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6021" y="2468101"/>
              <a:ext cx="5081051" cy="5805729"/>
              <a:chOff x="0" y="0"/>
              <a:chExt cx="1003664" cy="114681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03664" cy="1146811"/>
              </a:xfrm>
              <a:custGeom>
                <a:avLst/>
                <a:gdLst/>
                <a:ahLst/>
                <a:cxnLst/>
                <a:rect r="r" b="b" t="t" l="l"/>
                <a:pathLst>
                  <a:path h="1146811" w="1003664">
                    <a:moveTo>
                      <a:pt x="0" y="0"/>
                    </a:moveTo>
                    <a:lnTo>
                      <a:pt x="1003664" y="0"/>
                    </a:lnTo>
                    <a:lnTo>
                      <a:pt x="1003664" y="1146811"/>
                    </a:lnTo>
                    <a:lnTo>
                      <a:pt x="0" y="1146811"/>
                    </a:lnTo>
                    <a:close/>
                  </a:path>
                </a:pathLst>
              </a:custGeom>
              <a:solidFill>
                <a:srgbClr val="E8C17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14300"/>
                <a:ext cx="1003664" cy="12611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67"/>
                  </a:lnSpc>
                </a:pPr>
                <a:r>
                  <a:rPr lang="en-US" b="true" sz="1799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Créer un jeu de type autobattler basé sur des personnages en 3D, où les joueurs construisent des decks d'actions conditionnées.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9659072" y="2468101"/>
              <a:ext cx="4114800" cy="5805729"/>
              <a:chOff x="0" y="0"/>
              <a:chExt cx="812800" cy="114681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1146811"/>
              </a:xfrm>
              <a:custGeom>
                <a:avLst/>
                <a:gdLst/>
                <a:ahLst/>
                <a:cxnLst/>
                <a:rect r="r" b="b" t="t" l="l"/>
                <a:pathLst>
                  <a:path h="114681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46811"/>
                    </a:lnTo>
                    <a:lnTo>
                      <a:pt x="0" y="1146811"/>
                    </a:lnTo>
                    <a:close/>
                  </a:path>
                </a:pathLst>
              </a:custGeom>
              <a:solidFill>
                <a:srgbClr val="E8C17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14300"/>
                <a:ext cx="812800" cy="12611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68"/>
                  </a:lnSpc>
                </a:pPr>
                <a:r>
                  <a:rPr lang="en-US" sz="1800" b="true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Miser sur les compétences acquises lors de la formation</a:t>
                </a:r>
              </a:p>
              <a:p>
                <a:pPr algn="ctr">
                  <a:lnSpc>
                    <a:spcPts val="3168"/>
                  </a:lnSpc>
                </a:pPr>
              </a:p>
              <a:p>
                <a:pPr algn="ctr">
                  <a:lnSpc>
                    <a:spcPts val="3168"/>
                  </a:lnSpc>
                </a:pPr>
                <a:r>
                  <a:rPr lang="en-US" b="true" sz="1800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Hébergement sur des plateformes économiques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8345872" y="2468101"/>
              <a:ext cx="4114800" cy="5805729"/>
              <a:chOff x="0" y="0"/>
              <a:chExt cx="812800" cy="114681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1146811"/>
              </a:xfrm>
              <a:custGeom>
                <a:avLst/>
                <a:gdLst/>
                <a:ahLst/>
                <a:cxnLst/>
                <a:rect r="r" b="b" t="t" l="l"/>
                <a:pathLst>
                  <a:path h="114681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46811"/>
                    </a:lnTo>
                    <a:lnTo>
                      <a:pt x="0" y="1146811"/>
                    </a:lnTo>
                    <a:close/>
                  </a:path>
                </a:pathLst>
              </a:custGeom>
              <a:solidFill>
                <a:srgbClr val="E8C17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95250"/>
                <a:ext cx="812800" cy="12420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16"/>
                  </a:lnSpc>
                </a:pPr>
                <a:r>
                  <a:rPr lang="en-US" sz="1800" b="true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Lancement du MVP prévu en août 2025</a:t>
                </a:r>
              </a:p>
              <a:p>
                <a:pPr algn="ctr">
                  <a:lnSpc>
                    <a:spcPts val="2916"/>
                  </a:lnSpc>
                </a:pPr>
              </a:p>
              <a:p>
                <a:pPr algn="ctr">
                  <a:lnSpc>
                    <a:spcPts val="2916"/>
                  </a:lnSpc>
                </a:pPr>
                <a:r>
                  <a:rPr lang="en-US" sz="1800" b="true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Mises à jour et maintenance continues après le lancement selon le retour des utilisateurs</a:t>
                </a:r>
              </a:p>
              <a:p>
                <a:pPr algn="ctr">
                  <a:lnSpc>
                    <a:spcPts val="2916"/>
                  </a:lnSpc>
                </a:pPr>
              </a:p>
              <a:p>
                <a:pPr algn="ctr">
                  <a:lnSpc>
                    <a:spcPts val="2916"/>
                  </a:lnSpc>
                </a:pPr>
              </a:p>
            </p:txBody>
          </p:sp>
        </p:grpSp>
      </p:grpSp>
      <p:sp>
        <p:nvSpPr>
          <p:cNvPr name="TextBox 34" id="34"/>
          <p:cNvSpPr txBox="true"/>
          <p:nvPr/>
        </p:nvSpPr>
        <p:spPr>
          <a:xfrm rot="0">
            <a:off x="17566752" y="9492615"/>
            <a:ext cx="721248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82024" y="1801820"/>
            <a:ext cx="2062163" cy="2062163"/>
            <a:chOff x="0" y="0"/>
            <a:chExt cx="543121" cy="543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121" cy="543121"/>
            </a:xfrm>
            <a:custGeom>
              <a:avLst/>
              <a:gdLst/>
              <a:ahLst/>
              <a:cxnLst/>
              <a:rect r="r" b="b" t="t" l="l"/>
              <a:pathLst>
                <a:path h="543121" w="543121">
                  <a:moveTo>
                    <a:pt x="116382" y="0"/>
                  </a:moveTo>
                  <a:lnTo>
                    <a:pt x="426739" y="0"/>
                  </a:lnTo>
                  <a:cubicBezTo>
                    <a:pt x="491015" y="0"/>
                    <a:pt x="543121" y="52106"/>
                    <a:pt x="543121" y="116382"/>
                  </a:cubicBezTo>
                  <a:lnTo>
                    <a:pt x="543121" y="426739"/>
                  </a:lnTo>
                  <a:cubicBezTo>
                    <a:pt x="543121" y="491015"/>
                    <a:pt x="491015" y="543121"/>
                    <a:pt x="426739" y="543121"/>
                  </a:cubicBezTo>
                  <a:lnTo>
                    <a:pt x="116382" y="543121"/>
                  </a:lnTo>
                  <a:cubicBezTo>
                    <a:pt x="52106" y="543121"/>
                    <a:pt x="0" y="491015"/>
                    <a:pt x="0" y="426739"/>
                  </a:cubicBezTo>
                  <a:lnTo>
                    <a:pt x="0" y="116382"/>
                  </a:lnTo>
                  <a:cubicBezTo>
                    <a:pt x="0" y="52106"/>
                    <a:pt x="52106" y="0"/>
                    <a:pt x="116382" y="0"/>
                  </a:cubicBez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43121" cy="647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52"/>
                </a:lnSpc>
              </a:pPr>
              <a:r>
                <a:rPr lang="en-US" sz="5400">
                  <a:solidFill>
                    <a:srgbClr val="000000"/>
                  </a:solidFill>
                  <a:latin typeface="Bangers"/>
                  <a:ea typeface="Bangers"/>
                  <a:cs typeface="Bangers"/>
                  <a:sym typeface="Bangers"/>
                </a:rPr>
                <a:t>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5650942" y="3569707"/>
            <a:ext cx="2309873" cy="1671770"/>
          </a:xfrm>
          <a:custGeom>
            <a:avLst/>
            <a:gdLst/>
            <a:ahLst/>
            <a:cxnLst/>
            <a:rect r="r" b="b" t="t" l="l"/>
            <a:pathLst>
              <a:path h="1671770" w="2309873">
                <a:moveTo>
                  <a:pt x="2309873" y="0"/>
                </a:moveTo>
                <a:lnTo>
                  <a:pt x="0" y="0"/>
                </a:lnTo>
                <a:lnTo>
                  <a:pt x="0" y="1671771"/>
                </a:lnTo>
                <a:lnTo>
                  <a:pt x="2309873" y="1671771"/>
                </a:lnTo>
                <a:lnTo>
                  <a:pt x="2309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39606" y="1801820"/>
            <a:ext cx="2062162" cy="2062162"/>
            <a:chOff x="0" y="0"/>
            <a:chExt cx="543121" cy="5431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3121" cy="543121"/>
            </a:xfrm>
            <a:custGeom>
              <a:avLst/>
              <a:gdLst/>
              <a:ahLst/>
              <a:cxnLst/>
              <a:rect r="r" b="b" t="t" l="l"/>
              <a:pathLst>
                <a:path h="543121" w="543121">
                  <a:moveTo>
                    <a:pt x="116382" y="0"/>
                  </a:moveTo>
                  <a:lnTo>
                    <a:pt x="426739" y="0"/>
                  </a:lnTo>
                  <a:cubicBezTo>
                    <a:pt x="491015" y="0"/>
                    <a:pt x="543121" y="52106"/>
                    <a:pt x="543121" y="116382"/>
                  </a:cubicBezTo>
                  <a:lnTo>
                    <a:pt x="543121" y="426739"/>
                  </a:lnTo>
                  <a:cubicBezTo>
                    <a:pt x="543121" y="491015"/>
                    <a:pt x="491015" y="543121"/>
                    <a:pt x="426739" y="543121"/>
                  </a:cubicBezTo>
                  <a:lnTo>
                    <a:pt x="116382" y="543121"/>
                  </a:lnTo>
                  <a:cubicBezTo>
                    <a:pt x="52106" y="543121"/>
                    <a:pt x="0" y="491015"/>
                    <a:pt x="0" y="426739"/>
                  </a:cubicBezTo>
                  <a:lnTo>
                    <a:pt x="0" y="116382"/>
                  </a:lnTo>
                  <a:cubicBezTo>
                    <a:pt x="0" y="52106"/>
                    <a:pt x="52106" y="0"/>
                    <a:pt x="116382" y="0"/>
                  </a:cubicBezTo>
                  <a:close/>
                </a:path>
              </a:pathLst>
            </a:custGeom>
            <a:solidFill>
              <a:srgbClr val="E164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543121" cy="647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52"/>
                </a:lnSpc>
              </a:pPr>
              <a:r>
                <a:rPr lang="en-US" sz="5400">
                  <a:solidFill>
                    <a:srgbClr val="000000"/>
                  </a:solidFill>
                  <a:latin typeface="Bangers"/>
                  <a:ea typeface="Bangers"/>
                  <a:cs typeface="Bangers"/>
                  <a:sym typeface="Bangers"/>
                </a:rPr>
                <a:t>W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46833" y="3471730"/>
            <a:ext cx="2309873" cy="1671770"/>
          </a:xfrm>
          <a:custGeom>
            <a:avLst/>
            <a:gdLst/>
            <a:ahLst/>
            <a:cxnLst/>
            <a:rect r="r" b="b" t="t" l="l"/>
            <a:pathLst>
              <a:path h="1671770" w="2309873">
                <a:moveTo>
                  <a:pt x="0" y="0"/>
                </a:moveTo>
                <a:lnTo>
                  <a:pt x="2309872" y="0"/>
                </a:lnTo>
                <a:lnTo>
                  <a:pt x="2309872" y="1671770"/>
                </a:lnTo>
                <a:lnTo>
                  <a:pt x="0" y="167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6258113"/>
            <a:ext cx="3486060" cy="2259431"/>
            <a:chOff x="0" y="0"/>
            <a:chExt cx="4648080" cy="301257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263025"/>
              <a:ext cx="2749550" cy="2749550"/>
              <a:chOff x="0" y="0"/>
              <a:chExt cx="543121" cy="54312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43121" cy="543121"/>
              </a:xfrm>
              <a:custGeom>
                <a:avLst/>
                <a:gdLst/>
                <a:ahLst/>
                <a:cxnLst/>
                <a:rect r="r" b="b" t="t" l="l"/>
                <a:pathLst>
                  <a:path h="543121" w="543121">
                    <a:moveTo>
                      <a:pt x="116382" y="0"/>
                    </a:moveTo>
                    <a:lnTo>
                      <a:pt x="426739" y="0"/>
                    </a:lnTo>
                    <a:cubicBezTo>
                      <a:pt x="491015" y="0"/>
                      <a:pt x="543121" y="52106"/>
                      <a:pt x="543121" y="116382"/>
                    </a:cubicBezTo>
                    <a:lnTo>
                      <a:pt x="543121" y="426739"/>
                    </a:lnTo>
                    <a:cubicBezTo>
                      <a:pt x="543121" y="491015"/>
                      <a:pt x="491015" y="543121"/>
                      <a:pt x="426739" y="543121"/>
                    </a:cubicBezTo>
                    <a:lnTo>
                      <a:pt x="116382" y="543121"/>
                    </a:lnTo>
                    <a:cubicBezTo>
                      <a:pt x="52106" y="543121"/>
                      <a:pt x="0" y="491015"/>
                      <a:pt x="0" y="426739"/>
                    </a:cubicBezTo>
                    <a:lnTo>
                      <a:pt x="0" y="116382"/>
                    </a:lnTo>
                    <a:cubicBezTo>
                      <a:pt x="0" y="52106"/>
                      <a:pt x="52106" y="0"/>
                      <a:pt x="116382" y="0"/>
                    </a:cubicBez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04775"/>
                <a:ext cx="543121" cy="6478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452"/>
                  </a:lnSpc>
                </a:pPr>
                <a:r>
                  <a:rPr lang="en-US" sz="5400">
                    <a:solidFill>
                      <a:srgbClr val="000000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T</a:t>
                </a: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229923" y="0"/>
              <a:ext cx="2418157" cy="864491"/>
            </a:xfrm>
            <a:custGeom>
              <a:avLst/>
              <a:gdLst/>
              <a:ahLst/>
              <a:cxnLst/>
              <a:rect r="r" b="b" t="t" l="l"/>
              <a:pathLst>
                <a:path h="864491" w="2418157">
                  <a:moveTo>
                    <a:pt x="0" y="0"/>
                  </a:moveTo>
                  <a:lnTo>
                    <a:pt x="2418157" y="0"/>
                  </a:lnTo>
                  <a:lnTo>
                    <a:pt x="2418157" y="864491"/>
                  </a:lnTo>
                  <a:lnTo>
                    <a:pt x="0" y="864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true" flipV="false" rot="0">
            <a:off x="6445958" y="7387828"/>
            <a:ext cx="1514857" cy="2114648"/>
          </a:xfrm>
          <a:custGeom>
            <a:avLst/>
            <a:gdLst/>
            <a:ahLst/>
            <a:cxnLst/>
            <a:rect r="r" b="b" t="t" l="l"/>
            <a:pathLst>
              <a:path h="2114648" w="1514857">
                <a:moveTo>
                  <a:pt x="1514857" y="0"/>
                </a:moveTo>
                <a:lnTo>
                  <a:pt x="0" y="0"/>
                </a:lnTo>
                <a:lnTo>
                  <a:pt x="0" y="2114648"/>
                </a:lnTo>
                <a:lnTo>
                  <a:pt x="1514857" y="2114648"/>
                </a:lnTo>
                <a:lnTo>
                  <a:pt x="151485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805879" y="6455381"/>
            <a:ext cx="2062163" cy="2062163"/>
            <a:chOff x="0" y="0"/>
            <a:chExt cx="543121" cy="5431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3121" cy="543121"/>
            </a:xfrm>
            <a:custGeom>
              <a:avLst/>
              <a:gdLst/>
              <a:ahLst/>
              <a:cxnLst/>
              <a:rect r="r" b="b" t="t" l="l"/>
              <a:pathLst>
                <a:path h="543121" w="543121">
                  <a:moveTo>
                    <a:pt x="116382" y="0"/>
                  </a:moveTo>
                  <a:lnTo>
                    <a:pt x="426739" y="0"/>
                  </a:lnTo>
                  <a:cubicBezTo>
                    <a:pt x="491015" y="0"/>
                    <a:pt x="543121" y="52106"/>
                    <a:pt x="543121" y="116382"/>
                  </a:cubicBezTo>
                  <a:lnTo>
                    <a:pt x="543121" y="426739"/>
                  </a:lnTo>
                  <a:cubicBezTo>
                    <a:pt x="543121" y="491015"/>
                    <a:pt x="491015" y="543121"/>
                    <a:pt x="426739" y="543121"/>
                  </a:cubicBezTo>
                  <a:lnTo>
                    <a:pt x="116382" y="543121"/>
                  </a:lnTo>
                  <a:cubicBezTo>
                    <a:pt x="52106" y="543121"/>
                    <a:pt x="0" y="491015"/>
                    <a:pt x="0" y="426739"/>
                  </a:cubicBezTo>
                  <a:lnTo>
                    <a:pt x="0" y="116382"/>
                  </a:lnTo>
                  <a:cubicBezTo>
                    <a:pt x="0" y="52106"/>
                    <a:pt x="52106" y="0"/>
                    <a:pt x="116382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543121" cy="647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52"/>
                </a:lnSpc>
              </a:pPr>
              <a:r>
                <a:rPr lang="en-US" sz="5400">
                  <a:solidFill>
                    <a:srgbClr val="000000"/>
                  </a:solidFill>
                  <a:latin typeface="Bangers"/>
                  <a:ea typeface="Bangers"/>
                  <a:cs typeface="Bangers"/>
                  <a:sym typeface="Bangers"/>
                </a:rPr>
                <a:t>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592014" y="1028700"/>
            <a:ext cx="5667286" cy="2955909"/>
            <a:chOff x="0" y="0"/>
            <a:chExt cx="7556382" cy="394121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2632751" y="-152400"/>
              <a:ext cx="4923631" cy="124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  <a:spcBef>
                  <a:spcPct val="0"/>
                </a:spcBef>
              </a:pPr>
              <a:r>
                <a:rPr lang="en-US" b="true" sz="5383" u="sng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Faiblesses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214393"/>
              <a:ext cx="755638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Latences potentielles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801641"/>
              <a:ext cx="755638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Ressources limitées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388889"/>
              <a:ext cx="755638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Fonctionalités basiques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069020" y="5695762"/>
            <a:ext cx="3190280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  <a:spcBef>
                <a:spcPct val="0"/>
              </a:spcBef>
            </a:pPr>
            <a:r>
              <a:rPr lang="en-US" b="true" sz="5383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Menaces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28700" y="1028700"/>
            <a:ext cx="5115369" cy="3376893"/>
            <a:chOff x="0" y="0"/>
            <a:chExt cx="6820492" cy="450252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52400"/>
              <a:ext cx="3091259" cy="124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  <a:spcBef>
                  <a:spcPct val="0"/>
                </a:spcBef>
              </a:pPr>
              <a:r>
                <a:rPr lang="en-US" b="true" sz="5383" u="sng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Forces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87809" y="2214393"/>
              <a:ext cx="6732683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Accessibilité web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87809" y="3391400"/>
              <a:ext cx="6732683" cy="111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Coût d’hébergement et </a:t>
              </a:r>
            </a:p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 développement optimisés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87809" y="2804152"/>
              <a:ext cx="6732683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Concept peu commun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5848162"/>
            <a:ext cx="5115369" cy="3276600"/>
            <a:chOff x="0" y="0"/>
            <a:chExt cx="6820492" cy="4368800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152400"/>
              <a:ext cx="6278959" cy="124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  <a:spcBef>
                  <a:spcPct val="0"/>
                </a:spcBef>
              </a:pPr>
              <a:r>
                <a:rPr lang="en-US" b="true" sz="5383" u="sng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Opportunités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1524381"/>
              <a:ext cx="6820492" cy="111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Croissance des joueurs “casuals”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2670429"/>
              <a:ext cx="682049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Potentiel engagement social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3257677"/>
              <a:ext cx="6820492" cy="111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Evolution vers une applications mobile possible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592014" y="6865617"/>
            <a:ext cx="5667286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Concurrence féroce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592014" y="7780639"/>
            <a:ext cx="5667286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Instabilité de l’hébergement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92014" y="7321153"/>
            <a:ext cx="5667286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Fatigue des utilisateurs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9300" y="3417313"/>
            <a:ext cx="7409400" cy="5840987"/>
          </a:xfrm>
          <a:custGeom>
            <a:avLst/>
            <a:gdLst/>
            <a:ahLst/>
            <a:cxnLst/>
            <a:rect r="r" b="b" t="t" l="l"/>
            <a:pathLst>
              <a:path h="5840987" w="7409400">
                <a:moveTo>
                  <a:pt x="0" y="0"/>
                </a:moveTo>
                <a:lnTo>
                  <a:pt x="7409400" y="0"/>
                </a:lnTo>
                <a:lnTo>
                  <a:pt x="7409400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6639" y="962025"/>
            <a:ext cx="1575472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ZONE GÉOGRAPHIQUE D’EXPLOITATION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01186" y="4591050"/>
            <a:ext cx="528562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PUBLIC CIBLE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9588" y="5910626"/>
            <a:ext cx="3862024" cy="3830864"/>
            <a:chOff x="0" y="0"/>
            <a:chExt cx="5149366" cy="510781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149366" cy="5107818"/>
              <a:chOff x="0" y="0"/>
              <a:chExt cx="812800" cy="80624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06242"/>
              </a:xfrm>
              <a:custGeom>
                <a:avLst/>
                <a:gdLst/>
                <a:ahLst/>
                <a:cxnLst/>
                <a:rect r="r" b="b" t="t" l="l"/>
                <a:pathLst>
                  <a:path h="80624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06242"/>
                    </a:lnTo>
                    <a:lnTo>
                      <a:pt x="0" y="806242"/>
                    </a:lnTo>
                    <a:close/>
                  </a:path>
                </a:pathLst>
              </a:custGeom>
              <a:solidFill>
                <a:srgbClr val="E4E6E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812800" cy="853867"/>
              </a:xfrm>
              <a:prstGeom prst="rect">
                <a:avLst/>
              </a:prstGeom>
            </p:spPr>
            <p:txBody>
              <a:bodyPr anchor="ctr" rtlCol="false" tIns="63572" lIns="63572" bIns="63572" rIns="63572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75072" y="203495"/>
              <a:ext cx="4799221" cy="146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</a:pPr>
              <a:r>
                <a:rPr lang="en-US" sz="2695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</a:t>
              </a:r>
              <a:r>
                <a:rPr lang="en-US" b="true" sz="2695" u="sng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hlo</a:t>
              </a:r>
              <a:r>
                <a:rPr lang="en-US" sz="2695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é</a:t>
              </a:r>
            </a:p>
            <a:p>
              <a:pPr algn="ctr">
                <a:lnSpc>
                  <a:spcPts val="2479"/>
                </a:lnSpc>
              </a:pPr>
              <a:r>
                <a:rPr lang="en-US" sz="1796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|</a:t>
              </a:r>
            </a:p>
            <a:p>
              <a:pPr algn="ctr">
                <a:lnSpc>
                  <a:spcPts val="2479"/>
                </a:lnSpc>
                <a:spcBef>
                  <a:spcPct val="0"/>
                </a:spcBef>
              </a:pPr>
              <a:r>
                <a:rPr lang="en-US" sz="1796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Joueuse assidue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7260" y="1969826"/>
              <a:ext cx="4854846" cy="2736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8"/>
                </a:lnSpc>
              </a:pPr>
              <a:r>
                <a:rPr lang="en-US" sz="1347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Age </a:t>
              </a:r>
              <a:r>
                <a:rPr lang="en-US" sz="1347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: 21 ans</a:t>
              </a:r>
            </a:p>
            <a:p>
              <a:pPr algn="l">
                <a:lnSpc>
                  <a:spcPts val="3368"/>
                </a:lnSpc>
              </a:pPr>
              <a:r>
                <a:rPr lang="en-US" sz="1347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État civil</a:t>
              </a:r>
              <a:r>
                <a:rPr lang="en-US" sz="1347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 : Seule</a:t>
              </a:r>
            </a:p>
            <a:p>
              <a:pPr algn="l">
                <a:lnSpc>
                  <a:spcPts val="3368"/>
                </a:lnSpc>
              </a:pPr>
              <a:r>
                <a:rPr lang="en-US" sz="1347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Emploi </a:t>
              </a:r>
              <a:r>
                <a:rPr lang="en-US" sz="1347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: Etudiante en communication</a:t>
              </a:r>
            </a:p>
            <a:p>
              <a:pPr algn="l">
                <a:lnSpc>
                  <a:spcPts val="3368"/>
                </a:lnSpc>
              </a:pPr>
              <a:r>
                <a:rPr lang="en-US" sz="1347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Lieu : </a:t>
              </a:r>
              <a:r>
                <a:rPr lang="en-US" sz="1347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Toulouse</a:t>
              </a:r>
            </a:p>
            <a:p>
              <a:pPr algn="l">
                <a:lnSpc>
                  <a:spcPts val="3368"/>
                </a:lnSpc>
              </a:pPr>
              <a:r>
                <a:rPr lang="en-US" sz="1347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Revenu : </a:t>
              </a:r>
              <a:r>
                <a:rPr lang="en-US" sz="1347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628 €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58387" y="514350"/>
            <a:ext cx="5230025" cy="2725197"/>
            <a:chOff x="0" y="0"/>
            <a:chExt cx="1381426" cy="7198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81426" cy="719816"/>
            </a:xfrm>
            <a:custGeom>
              <a:avLst/>
              <a:gdLst/>
              <a:ahLst/>
              <a:cxnLst/>
              <a:rect r="r" b="b" t="t" l="l"/>
              <a:pathLst>
                <a:path h="719816" w="1381426">
                  <a:moveTo>
                    <a:pt x="0" y="0"/>
                  </a:moveTo>
                  <a:lnTo>
                    <a:pt x="1381426" y="0"/>
                  </a:lnTo>
                  <a:lnTo>
                    <a:pt x="1381426" y="719816"/>
                  </a:lnTo>
                  <a:lnTo>
                    <a:pt x="0" y="719816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81426" cy="767441"/>
            </a:xfrm>
            <a:prstGeom prst="rect">
              <a:avLst/>
            </a:prstGeom>
          </p:spPr>
          <p:txBody>
            <a:bodyPr anchor="ctr" rtlCol="false" tIns="50654" lIns="50654" bIns="50654" rIns="50654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2376198" y="1981113"/>
            <a:ext cx="2755005" cy="0"/>
          </a:xfrm>
          <a:prstGeom prst="line">
            <a:avLst/>
          </a:prstGeom>
          <a:ln cap="flat" w="28575">
            <a:solidFill>
              <a:srgbClr val="1E1D3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1819747" y="1702887"/>
            <a:ext cx="556451" cy="5564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E3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821313" y="1554341"/>
            <a:ext cx="847867" cy="84786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C170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70250" y="1703432"/>
            <a:ext cx="556451" cy="5564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320530" y="1702887"/>
            <a:ext cx="556451" cy="55645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E3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71186" y="5910626"/>
            <a:ext cx="3517226" cy="3830864"/>
            <a:chOff x="0" y="0"/>
            <a:chExt cx="820284" cy="8934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20284" cy="893430"/>
            </a:xfrm>
            <a:custGeom>
              <a:avLst/>
              <a:gdLst/>
              <a:ahLst/>
              <a:cxnLst/>
              <a:rect r="r" b="b" t="t" l="l"/>
              <a:pathLst>
                <a:path h="893430" w="820284">
                  <a:moveTo>
                    <a:pt x="0" y="0"/>
                  </a:moveTo>
                  <a:lnTo>
                    <a:pt x="820284" y="0"/>
                  </a:lnTo>
                  <a:lnTo>
                    <a:pt x="820284" y="893430"/>
                  </a:lnTo>
                  <a:lnTo>
                    <a:pt x="0" y="893430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20284" cy="941055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066993" y="6009367"/>
            <a:ext cx="925613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Besoins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03915" y="6760156"/>
            <a:ext cx="3278063" cy="24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détendre après les cours.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03915" y="7536274"/>
            <a:ext cx="3278063" cy="71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Ressentir de la satisfaction en remportant des parties contre d’autres joueurs.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03915" y="8557505"/>
            <a:ext cx="3278063" cy="71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Accéder à un contenu varié et régulier qui maintient son intérêt et son engagement dans le jeu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1058387" y="3395463"/>
            <a:ext cx="5230025" cy="2363461"/>
            <a:chOff x="0" y="0"/>
            <a:chExt cx="1219741" cy="55120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19741" cy="551204"/>
            </a:xfrm>
            <a:custGeom>
              <a:avLst/>
              <a:gdLst/>
              <a:ahLst/>
              <a:cxnLst/>
              <a:rect r="r" b="b" t="t" l="l"/>
              <a:pathLst>
                <a:path h="551204" w="1219741">
                  <a:moveTo>
                    <a:pt x="0" y="0"/>
                  </a:moveTo>
                  <a:lnTo>
                    <a:pt x="1219741" y="0"/>
                  </a:lnTo>
                  <a:lnTo>
                    <a:pt x="1219741" y="551204"/>
                  </a:lnTo>
                  <a:lnTo>
                    <a:pt x="0" y="551204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219741" cy="598829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686591" y="3537139"/>
            <a:ext cx="1973618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Frustrations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36202" y="4315649"/>
            <a:ext cx="4874395" cy="47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934" indent="-145467" lvl="1">
              <a:lnSpc>
                <a:spcPts val="1859"/>
              </a:lnSpc>
              <a:buFont typeface="Arial"/>
              <a:buChar char="•"/>
            </a:pPr>
            <a:r>
              <a:rPr lang="en-US" sz="13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Sensation d'ennui avec les jeux disponibles qui ne lui apportent pas de défis suffisants.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36202" y="4969395"/>
            <a:ext cx="4874395" cy="24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934" indent="-145467" lvl="1">
              <a:lnSpc>
                <a:spcPts val="1859"/>
              </a:lnSpc>
              <a:buFont typeface="Arial"/>
              <a:buChar char="•"/>
            </a:pPr>
            <a:r>
              <a:rPr lang="en-US" sz="13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Déception face aux jeux payants “Pay to Win”.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5951630" y="5911324"/>
            <a:ext cx="6729538" cy="3830166"/>
            <a:chOff x="0" y="0"/>
            <a:chExt cx="1569456" cy="8932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69456" cy="893267"/>
            </a:xfrm>
            <a:custGeom>
              <a:avLst/>
              <a:gdLst/>
              <a:ahLst/>
              <a:cxnLst/>
              <a:rect r="r" b="b" t="t" l="l"/>
              <a:pathLst>
                <a:path h="893267" w="1569456">
                  <a:moveTo>
                    <a:pt x="0" y="0"/>
                  </a:moveTo>
                  <a:lnTo>
                    <a:pt x="1569456" y="0"/>
                  </a:lnTo>
                  <a:lnTo>
                    <a:pt x="1569456" y="893267"/>
                  </a:lnTo>
                  <a:lnTo>
                    <a:pt x="0" y="893267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569456" cy="940892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011266" y="6009367"/>
            <a:ext cx="2610266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Déclenchement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111782" y="6737203"/>
            <a:ext cx="6356594" cy="2707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Un soir, Chloé était décidée à s’oublier dans son jeu favoris. 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Cependant, ce dernier lui demanda d’effectuer une microtransaction pour continuer à progresser…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Voyant l’état famélique de son compte en banque, elle décida qu’il était grand temps de se lancer un nouveau jeu.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5984286" y="531217"/>
            <a:ext cx="4951427" cy="5227707"/>
            <a:chOff x="0" y="0"/>
            <a:chExt cx="1154766" cy="12192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5476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154766">
                  <a:moveTo>
                    <a:pt x="0" y="0"/>
                  </a:moveTo>
                  <a:lnTo>
                    <a:pt x="1154766" y="0"/>
                  </a:lnTo>
                  <a:lnTo>
                    <a:pt x="115476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1154766" cy="1266825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7540562" y="617377"/>
            <a:ext cx="1838876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Biographie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111782" y="1388422"/>
            <a:ext cx="4696436" cy="382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1360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Chloé est une jeune femme passionnée de jeux vidéo, surtout des RPG et des jeux de cartes. </a:t>
            </a:r>
          </a:p>
          <a:p>
            <a:pPr algn="l">
              <a:lnSpc>
                <a:spcPts val="3400"/>
              </a:lnSpc>
            </a:pPr>
          </a:p>
          <a:p>
            <a:pPr algn="l">
              <a:lnSpc>
                <a:spcPts val="3400"/>
              </a:lnSpc>
            </a:pPr>
            <a:r>
              <a:rPr lang="en-US" sz="1360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Elle passe de nombreuses heures à explorer des mondes virtuels et à développer des stratégies. </a:t>
            </a:r>
          </a:p>
          <a:p>
            <a:pPr algn="l">
              <a:lnSpc>
                <a:spcPts val="3400"/>
              </a:lnSpc>
            </a:pPr>
          </a:p>
          <a:p>
            <a:pPr algn="l">
              <a:lnSpc>
                <a:spcPts val="3400"/>
              </a:lnSpc>
            </a:pPr>
            <a:r>
              <a:rPr lang="en-US" sz="1360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Elle se sent frustrée par le manque d'options d'autobattler qui lui permettent de combiner ses intérêts en jeux de cartes et en RPG.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999588" y="531217"/>
            <a:ext cx="3862024" cy="5227707"/>
          </a:xfrm>
          <a:custGeom>
            <a:avLst/>
            <a:gdLst/>
            <a:ahLst/>
            <a:cxnLst/>
            <a:rect r="r" b="b" t="t" l="l"/>
            <a:pathLst>
              <a:path h="5227707" w="3862024">
                <a:moveTo>
                  <a:pt x="0" y="0"/>
                </a:moveTo>
                <a:lnTo>
                  <a:pt x="3862024" y="0"/>
                </a:lnTo>
                <a:lnTo>
                  <a:pt x="3862024" y="5227707"/>
                </a:lnTo>
                <a:lnTo>
                  <a:pt x="0" y="5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946" b="-25277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1876822" y="651169"/>
            <a:ext cx="3708599" cy="316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7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Familiarité avec la technologie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761378" y="2503157"/>
            <a:ext cx="673188" cy="2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621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21">
                <a:solidFill>
                  <a:srgbClr val="E4E6E2"/>
                </a:solidFill>
                <a:latin typeface="Poppins"/>
                <a:ea typeface="Poppins"/>
                <a:cs typeface="Poppins"/>
                <a:sym typeface="Poppins"/>
              </a:rPr>
              <a:t>Basse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161413" y="2503157"/>
            <a:ext cx="1026851" cy="27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Moyenne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905073" y="2503157"/>
            <a:ext cx="680348" cy="27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b="true" sz="1621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Haute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9588" y="5910626"/>
            <a:ext cx="3862024" cy="3830864"/>
            <a:chOff x="0" y="0"/>
            <a:chExt cx="812800" cy="8062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06242"/>
            </a:xfrm>
            <a:custGeom>
              <a:avLst/>
              <a:gdLst/>
              <a:ahLst/>
              <a:cxnLst/>
              <a:rect r="r" b="b" t="t" l="l"/>
              <a:pathLst>
                <a:path h="80624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06242"/>
                  </a:lnTo>
                  <a:lnTo>
                    <a:pt x="0" y="80624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53867"/>
            </a:xfrm>
            <a:prstGeom prst="rect">
              <a:avLst/>
            </a:prstGeom>
          </p:spPr>
          <p:txBody>
            <a:bodyPr anchor="ctr" rtlCol="false" tIns="63572" lIns="63572" bIns="63572" rIns="63572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58387" y="514350"/>
            <a:ext cx="5230025" cy="2725197"/>
            <a:chOff x="0" y="0"/>
            <a:chExt cx="1381426" cy="7198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1426" cy="719816"/>
            </a:xfrm>
            <a:custGeom>
              <a:avLst/>
              <a:gdLst/>
              <a:ahLst/>
              <a:cxnLst/>
              <a:rect r="r" b="b" t="t" l="l"/>
              <a:pathLst>
                <a:path h="719816" w="1381426">
                  <a:moveTo>
                    <a:pt x="0" y="0"/>
                  </a:moveTo>
                  <a:lnTo>
                    <a:pt x="1381426" y="0"/>
                  </a:lnTo>
                  <a:lnTo>
                    <a:pt x="1381426" y="719816"/>
                  </a:lnTo>
                  <a:lnTo>
                    <a:pt x="0" y="719816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81426" cy="767441"/>
            </a:xfrm>
            <a:prstGeom prst="rect">
              <a:avLst/>
            </a:prstGeom>
          </p:spPr>
          <p:txBody>
            <a:bodyPr anchor="ctr" rtlCol="false" tIns="50654" lIns="50654" bIns="50654" rIns="50654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2376198" y="1981113"/>
            <a:ext cx="2755005" cy="0"/>
          </a:xfrm>
          <a:prstGeom prst="line">
            <a:avLst/>
          </a:prstGeom>
          <a:ln cap="flat" w="28575">
            <a:solidFill>
              <a:srgbClr val="1E1D3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1819747" y="1702887"/>
            <a:ext cx="556451" cy="5564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E3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47676" y="1553797"/>
            <a:ext cx="847867" cy="84786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C170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96613" y="1702887"/>
            <a:ext cx="556451" cy="55645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67022" y="1702887"/>
            <a:ext cx="556451" cy="5564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E3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71186" y="5910626"/>
            <a:ext cx="3517226" cy="3830864"/>
            <a:chOff x="0" y="0"/>
            <a:chExt cx="820284" cy="8934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0284" cy="893430"/>
            </a:xfrm>
            <a:custGeom>
              <a:avLst/>
              <a:gdLst/>
              <a:ahLst/>
              <a:cxnLst/>
              <a:rect r="r" b="b" t="t" l="l"/>
              <a:pathLst>
                <a:path h="893430" w="820284">
                  <a:moveTo>
                    <a:pt x="0" y="0"/>
                  </a:moveTo>
                  <a:lnTo>
                    <a:pt x="820284" y="0"/>
                  </a:lnTo>
                  <a:lnTo>
                    <a:pt x="820284" y="893430"/>
                  </a:lnTo>
                  <a:lnTo>
                    <a:pt x="0" y="893430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20284" cy="941055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066993" y="6009367"/>
            <a:ext cx="925613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Besoins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90683" y="6635496"/>
            <a:ext cx="3278063" cy="48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détendre et décompresser après le travail.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90683" y="7422018"/>
            <a:ext cx="3278063" cy="71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Ressentir de la satisfaction en remportant des parties sans avoir le sentiment d’être submergé.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90683" y="8445186"/>
            <a:ext cx="3278063" cy="71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sentir connecté à une communauté de joueurs partageant des intérêts similaires.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058387" y="3395463"/>
            <a:ext cx="5230025" cy="2374157"/>
            <a:chOff x="0" y="0"/>
            <a:chExt cx="1219741" cy="55369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19741" cy="553698"/>
            </a:xfrm>
            <a:custGeom>
              <a:avLst/>
              <a:gdLst/>
              <a:ahLst/>
              <a:cxnLst/>
              <a:rect r="r" b="b" t="t" l="l"/>
              <a:pathLst>
                <a:path h="553698" w="1219741">
                  <a:moveTo>
                    <a:pt x="0" y="0"/>
                  </a:moveTo>
                  <a:lnTo>
                    <a:pt x="1219741" y="0"/>
                  </a:lnTo>
                  <a:lnTo>
                    <a:pt x="1219741" y="553698"/>
                  </a:lnTo>
                  <a:lnTo>
                    <a:pt x="0" y="553698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219741" cy="601323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686591" y="3537139"/>
            <a:ext cx="1973618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Frustrations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36202" y="4035437"/>
            <a:ext cx="4874395" cy="47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934" indent="-145467" lvl="1">
              <a:lnSpc>
                <a:spcPts val="1859"/>
              </a:lnSpc>
              <a:buFont typeface="Arial"/>
              <a:buChar char="•"/>
            </a:pPr>
            <a:r>
              <a:rPr lang="en-US" sz="13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Devoir apprendre des mécaniques de jeu compliquées.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36202" y="4721784"/>
            <a:ext cx="4874395" cy="24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934" indent="-145467" lvl="1">
              <a:lnSpc>
                <a:spcPts val="1859"/>
              </a:lnSpc>
              <a:buFont typeface="Arial"/>
              <a:buChar char="•"/>
            </a:pPr>
            <a:r>
              <a:rPr lang="en-US" sz="13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Manquer de temps pour progresser dans le jeu.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36202" y="5172817"/>
            <a:ext cx="4874395" cy="24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934" indent="-145467" lvl="1">
              <a:lnSpc>
                <a:spcPts val="1859"/>
              </a:lnSpc>
              <a:buFont typeface="Arial"/>
              <a:buChar char="•"/>
            </a:pPr>
            <a:r>
              <a:rPr lang="en-US" sz="13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Préférer des jeux où l’amusement est instantané.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962129" y="5910626"/>
            <a:ext cx="6708540" cy="3830864"/>
            <a:chOff x="0" y="0"/>
            <a:chExt cx="1564558" cy="89343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64558" cy="893430"/>
            </a:xfrm>
            <a:custGeom>
              <a:avLst/>
              <a:gdLst/>
              <a:ahLst/>
              <a:cxnLst/>
              <a:rect r="r" b="b" t="t" l="l"/>
              <a:pathLst>
                <a:path h="893430" w="1564558">
                  <a:moveTo>
                    <a:pt x="0" y="0"/>
                  </a:moveTo>
                  <a:lnTo>
                    <a:pt x="1564558" y="0"/>
                  </a:lnTo>
                  <a:lnTo>
                    <a:pt x="1564558" y="893430"/>
                  </a:lnTo>
                  <a:lnTo>
                    <a:pt x="0" y="893430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564558" cy="941055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8015338" y="6065368"/>
            <a:ext cx="2602122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Déclenchement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148019" y="6785741"/>
            <a:ext cx="6336760" cy="265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8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Après une journée épuisante, Jacques a essayé un nouveau jeu.</a:t>
            </a:r>
          </a:p>
          <a:p>
            <a:pPr algn="l">
              <a:lnSpc>
                <a:spcPts val="2358"/>
              </a:lnSpc>
            </a:pPr>
          </a:p>
          <a:p>
            <a:pPr algn="l">
              <a:lnSpc>
                <a:spcPts val="2358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Il promettait détente et stratégie, mais il s’est rapidement avéré décevant car ses mécaniques étaient trop alambiquées et lui prenaient trop de temps.</a:t>
            </a:r>
          </a:p>
          <a:p>
            <a:pPr algn="l">
              <a:lnSpc>
                <a:spcPts val="2358"/>
              </a:lnSpc>
            </a:pPr>
          </a:p>
          <a:p>
            <a:pPr algn="l">
              <a:lnSpc>
                <a:spcPts val="2358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Cela a été la goutte d'eau qui l'a poussé à chercher un meilleur jeu.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6047712" y="514350"/>
            <a:ext cx="4824576" cy="5244574"/>
            <a:chOff x="0" y="0"/>
            <a:chExt cx="1125182" cy="122313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25182" cy="1223134"/>
            </a:xfrm>
            <a:custGeom>
              <a:avLst/>
              <a:gdLst/>
              <a:ahLst/>
              <a:cxnLst/>
              <a:rect r="r" b="b" t="t" l="l"/>
              <a:pathLst>
                <a:path h="1223134" w="1125182">
                  <a:moveTo>
                    <a:pt x="0" y="0"/>
                  </a:moveTo>
                  <a:lnTo>
                    <a:pt x="1125182" y="0"/>
                  </a:lnTo>
                  <a:lnTo>
                    <a:pt x="1125182" y="1223134"/>
                  </a:lnTo>
                  <a:lnTo>
                    <a:pt x="0" y="1223134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1125182" cy="1270759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7564117" y="600509"/>
            <a:ext cx="1791766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Biographie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192958" y="1638242"/>
            <a:ext cx="4534083" cy="340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Jacques est un joueur occasionnel qui aime se détendre avec des jeux simples et accessibles.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 Il recherche un moyen d'évasion sans trop d'engagement, mais il s'ennuie rapidement des jeux peu stimulants.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 Les autobattlers attirent son attention, mais il a du mal à trouver celui qui correspond à son style de jeu décontracté.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1999588" y="514350"/>
            <a:ext cx="3862024" cy="5244574"/>
          </a:xfrm>
          <a:custGeom>
            <a:avLst/>
            <a:gdLst/>
            <a:ahLst/>
            <a:cxnLst/>
            <a:rect r="r" b="b" t="t" l="l"/>
            <a:pathLst>
              <a:path h="5244574" w="3862024">
                <a:moveTo>
                  <a:pt x="0" y="0"/>
                </a:moveTo>
                <a:lnTo>
                  <a:pt x="3862024" y="0"/>
                </a:lnTo>
                <a:lnTo>
                  <a:pt x="3862024" y="5244574"/>
                </a:lnTo>
                <a:lnTo>
                  <a:pt x="0" y="524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3" t="0" r="-4527" b="-20469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2130892" y="6044197"/>
            <a:ext cx="3599415" cy="111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2695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J</a:t>
            </a:r>
            <a:r>
              <a:rPr lang="en-US" b="true" sz="2695" u="sng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acques More</a:t>
            </a:r>
            <a:r>
              <a:rPr lang="en-US" sz="2695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</a:p>
          <a:p>
            <a:pPr algn="ctr">
              <a:lnSpc>
                <a:spcPts val="2479"/>
              </a:lnSpc>
            </a:pPr>
            <a:r>
              <a:rPr lang="en-US" sz="1796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sz="1796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Joueur occasionnel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110033" y="7342751"/>
            <a:ext cx="3641135" cy="209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8"/>
              </a:lnSpc>
            </a:pPr>
            <a:r>
              <a:rPr lang="en-US" sz="1347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Age </a:t>
            </a: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: 43 ans</a:t>
            </a:r>
          </a:p>
          <a:p>
            <a:pPr algn="l">
              <a:lnSpc>
                <a:spcPts val="3368"/>
              </a:lnSpc>
            </a:pPr>
            <a:r>
              <a:rPr lang="en-US" sz="1347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État civil</a:t>
            </a: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 : Marié, deux enfants adultes</a:t>
            </a:r>
          </a:p>
          <a:p>
            <a:pPr algn="l">
              <a:lnSpc>
                <a:spcPts val="3368"/>
              </a:lnSpc>
            </a:pPr>
            <a:r>
              <a:rPr lang="en-US" sz="1347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Emploi </a:t>
            </a: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: Etudiant en management</a:t>
            </a:r>
          </a:p>
          <a:p>
            <a:pPr algn="l">
              <a:lnSpc>
                <a:spcPts val="3368"/>
              </a:lnSpc>
            </a:pPr>
            <a:r>
              <a:rPr lang="en-US" sz="1347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Lieu : </a:t>
            </a: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Nantes, France</a:t>
            </a:r>
          </a:p>
          <a:p>
            <a:pPr algn="l">
              <a:lnSpc>
                <a:spcPts val="3368"/>
              </a:lnSpc>
            </a:pPr>
            <a:r>
              <a:rPr lang="en-US" sz="1347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Revenu : </a:t>
            </a: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3124 €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876822" y="651169"/>
            <a:ext cx="3708599" cy="316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7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Familiarité avec la technologie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761378" y="2503157"/>
            <a:ext cx="673188" cy="2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621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21">
                <a:solidFill>
                  <a:srgbClr val="E4E6E2"/>
                </a:solidFill>
                <a:latin typeface="Poppins"/>
                <a:ea typeface="Poppins"/>
                <a:cs typeface="Poppins"/>
                <a:sym typeface="Poppins"/>
              </a:rPr>
              <a:t>Basse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161413" y="2503157"/>
            <a:ext cx="1026851" cy="2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b="true" sz="1621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 Moyenne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905073" y="2503157"/>
            <a:ext cx="680348" cy="2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Haute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58718" y="4171950"/>
            <a:ext cx="11770563" cy="1943100"/>
            <a:chOff x="0" y="0"/>
            <a:chExt cx="15694084" cy="259080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288181" y="1187632"/>
              <a:ext cx="2590800" cy="215536"/>
              <a:chOff x="0" y="0"/>
              <a:chExt cx="511763" cy="4257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11763" cy="42575"/>
              </a:xfrm>
              <a:custGeom>
                <a:avLst/>
                <a:gdLst/>
                <a:ahLst/>
                <a:cxnLst/>
                <a:rect r="r" b="b" t="t" l="l"/>
                <a:pathLst>
                  <a:path h="42575" w="511763">
                    <a:moveTo>
                      <a:pt x="0" y="0"/>
                    </a:moveTo>
                    <a:lnTo>
                      <a:pt x="511763" y="0"/>
                    </a:lnTo>
                    <a:lnTo>
                      <a:pt x="511763" y="42575"/>
                    </a:lnTo>
                    <a:lnTo>
                      <a:pt x="0" y="42575"/>
                    </a:ln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11763" cy="90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5400000">
              <a:off x="168126" y="405578"/>
              <a:ext cx="1779644" cy="177964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224749" y="568325"/>
              <a:ext cx="12469335" cy="136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11"/>
                </a:lnSpc>
                <a:spcBef>
                  <a:spcPct val="0"/>
                </a:spcBef>
              </a:pPr>
              <a:r>
                <a:rPr lang="en-US" b="true" sz="6426">
                  <a:solidFill>
                    <a:srgbClr val="E8C17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CONCEPTION VISUELLE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99135"/>
              <a:ext cx="2115896" cy="124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</a:pPr>
              <a:r>
                <a:rPr lang="en-US" sz="5383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261"/>
          <a:stretch>
            <a:fillRect/>
          </a:stretch>
        </p:blipFill>
        <p:spPr>
          <a:xfrm flipH="false" flipV="false" rot="0">
            <a:off x="2051818" y="2592232"/>
            <a:ext cx="14184363" cy="721070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06122" y="161056"/>
            <a:ext cx="1723844" cy="1517801"/>
            <a:chOff x="0" y="0"/>
            <a:chExt cx="2298458" cy="202373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518437"/>
              <a:ext cx="22984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Blender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286458" y="0"/>
              <a:ext cx="1725543" cy="1412279"/>
            </a:xfrm>
            <a:custGeom>
              <a:avLst/>
              <a:gdLst/>
              <a:ahLst/>
              <a:cxnLst/>
              <a:rect r="r" b="b" t="t" l="l"/>
              <a:pathLst>
                <a:path h="1412279" w="1725543">
                  <a:moveTo>
                    <a:pt x="0" y="0"/>
                  </a:moveTo>
                  <a:lnTo>
                    <a:pt x="1725542" y="0"/>
                  </a:lnTo>
                  <a:lnTo>
                    <a:pt x="1725542" y="1412279"/>
                  </a:lnTo>
                  <a:lnTo>
                    <a:pt x="0" y="1412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21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962025"/>
            <a:ext cx="994447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SÉQUENCES DE COMBAT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17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3649" y="3673092"/>
            <a:ext cx="13320702" cy="5585208"/>
          </a:xfrm>
          <a:custGeom>
            <a:avLst/>
            <a:gdLst/>
            <a:ahLst/>
            <a:cxnLst/>
            <a:rect r="r" b="b" t="t" l="l"/>
            <a:pathLst>
              <a:path h="5585208" w="13320702">
                <a:moveTo>
                  <a:pt x="0" y="0"/>
                </a:moveTo>
                <a:lnTo>
                  <a:pt x="13320702" y="0"/>
                </a:lnTo>
                <a:lnTo>
                  <a:pt x="13320702" y="5585208"/>
                </a:lnTo>
                <a:lnTo>
                  <a:pt x="0" y="5585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70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338809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POLICES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377" y="9492615"/>
            <a:ext cx="927623" cy="156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185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3909" y="2086935"/>
            <a:ext cx="7665391" cy="6113130"/>
          </a:xfrm>
          <a:custGeom>
            <a:avLst/>
            <a:gdLst/>
            <a:ahLst/>
            <a:cxnLst/>
            <a:rect r="r" b="b" t="t" l="l"/>
            <a:pathLst>
              <a:path h="6113130" w="7665391">
                <a:moveTo>
                  <a:pt x="0" y="0"/>
                </a:moveTo>
                <a:lnTo>
                  <a:pt x="7665391" y="0"/>
                </a:lnTo>
                <a:lnTo>
                  <a:pt x="7665391" y="6113130"/>
                </a:lnTo>
                <a:lnTo>
                  <a:pt x="0" y="6113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58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739427"/>
            <a:ext cx="5754227" cy="2808145"/>
            <a:chOff x="0" y="0"/>
            <a:chExt cx="7672303" cy="37441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852031"/>
              <a:ext cx="7564372" cy="602165"/>
            </a:xfrm>
            <a:custGeom>
              <a:avLst/>
              <a:gdLst/>
              <a:ahLst/>
              <a:cxnLst/>
              <a:rect r="r" b="b" t="t" l="l"/>
              <a:pathLst>
                <a:path h="602165" w="7564372">
                  <a:moveTo>
                    <a:pt x="0" y="0"/>
                  </a:moveTo>
                  <a:lnTo>
                    <a:pt x="7564372" y="0"/>
                  </a:lnTo>
                  <a:lnTo>
                    <a:pt x="7564372" y="602165"/>
                  </a:lnTo>
                  <a:lnTo>
                    <a:pt x="0" y="602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4644" t="0" r="-52145" b="-246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1249865"/>
              <a:ext cx="6880182" cy="602165"/>
            </a:xfrm>
            <a:custGeom>
              <a:avLst/>
              <a:gdLst/>
              <a:ahLst/>
              <a:cxnLst/>
              <a:rect r="r" b="b" t="t" l="l"/>
              <a:pathLst>
                <a:path h="602165" w="6880182">
                  <a:moveTo>
                    <a:pt x="0" y="0"/>
                  </a:moveTo>
                  <a:lnTo>
                    <a:pt x="6880182" y="0"/>
                  </a:lnTo>
                  <a:lnTo>
                    <a:pt x="6880182" y="602166"/>
                  </a:lnTo>
                  <a:lnTo>
                    <a:pt x="0" y="60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3998" t="0" r="-279210" b="-2460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647700"/>
              <a:ext cx="6880182" cy="602165"/>
            </a:xfrm>
            <a:custGeom>
              <a:avLst/>
              <a:gdLst/>
              <a:ahLst/>
              <a:cxnLst/>
              <a:rect r="r" b="b" t="t" l="l"/>
              <a:pathLst>
                <a:path h="602165" w="6880182">
                  <a:moveTo>
                    <a:pt x="0" y="0"/>
                  </a:moveTo>
                  <a:lnTo>
                    <a:pt x="6880182" y="0"/>
                  </a:lnTo>
                  <a:lnTo>
                    <a:pt x="6880182" y="602165"/>
                  </a:lnTo>
                  <a:lnTo>
                    <a:pt x="0" y="602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3920" t="0" r="-179289" b="-2460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2454196"/>
              <a:ext cx="7672303" cy="602165"/>
            </a:xfrm>
            <a:custGeom>
              <a:avLst/>
              <a:gdLst/>
              <a:ahLst/>
              <a:cxnLst/>
              <a:rect r="r" b="b" t="t" l="l"/>
              <a:pathLst>
                <a:path h="602165" w="7672303">
                  <a:moveTo>
                    <a:pt x="0" y="0"/>
                  </a:moveTo>
                  <a:lnTo>
                    <a:pt x="7672303" y="0"/>
                  </a:lnTo>
                  <a:lnTo>
                    <a:pt x="7672303" y="602166"/>
                  </a:lnTo>
                  <a:lnTo>
                    <a:pt x="0" y="60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236" t="0" r="-339986" b="-24605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456338" y="-28575"/>
              <a:ext cx="24264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“Apollo”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008737"/>
              <a:ext cx="7672303" cy="735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7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Lospec.com</a:t>
              </a:r>
            </a:p>
            <a:p>
              <a:pPr algn="ctr">
                <a:lnSpc>
                  <a:spcPts val="2207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par </a:t>
              </a:r>
              <a:r>
                <a:rPr lang="en-US" b="true" sz="1599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  <a:hlinkClick r:id="rId4" tooltip="https://lospec.com/adamcyounis"/>
                </a:rPr>
                <a:t>AdamCYounis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19274" y="4374356"/>
            <a:ext cx="1538287" cy="153828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962025"/>
            <a:ext cx="368450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PALETTE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71550"/>
            <a:ext cx="4646929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2"/>
              </a:lnSpc>
              <a:spcBef>
                <a:spcPct val="0"/>
              </a:spcBef>
            </a:pPr>
            <a:r>
              <a:rPr lang="en-US" b="true" sz="6335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SOMMAIRE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232063" y="4614902"/>
            <a:ext cx="1801837" cy="2123013"/>
            <a:chOff x="0" y="0"/>
            <a:chExt cx="2402449" cy="2830684"/>
          </a:xfrm>
        </p:grpSpPr>
        <p:grpSp>
          <p:nvGrpSpPr>
            <p:cNvPr name="Group 4" id="4"/>
            <p:cNvGrpSpPr/>
            <p:nvPr/>
          </p:nvGrpSpPr>
          <p:grpSpPr>
            <a:xfrm rot="5400000">
              <a:off x="420028" y="0"/>
              <a:ext cx="1614467" cy="161446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67507" y="200981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05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92870"/>
              <a:ext cx="2402449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Conception Technique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04233" y="7158943"/>
            <a:ext cx="1974462" cy="2099357"/>
            <a:chOff x="0" y="0"/>
            <a:chExt cx="2632616" cy="27991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761329"/>
              <a:ext cx="2632616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Gestion de Projet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5400000">
              <a:off x="509075" y="0"/>
              <a:ext cx="1614467" cy="161446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356553" y="190022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08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588548" y="2030867"/>
            <a:ext cx="1974462" cy="1824391"/>
            <a:chOff x="0" y="0"/>
            <a:chExt cx="2632616" cy="243252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924685"/>
              <a:ext cx="2632616" cy="507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Objectifs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5400000">
              <a:off x="509075" y="0"/>
              <a:ext cx="1614467" cy="161446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52673" y="190022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95113" y="4614902"/>
            <a:ext cx="2361332" cy="2182091"/>
            <a:chOff x="0" y="0"/>
            <a:chExt cx="3148443" cy="290945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871642"/>
              <a:ext cx="3148443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Outils et Technologies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5400000">
              <a:off x="755063" y="0"/>
              <a:ext cx="1614467" cy="161446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598662" y="200981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560076" y="7158943"/>
            <a:ext cx="1974462" cy="1702904"/>
            <a:chOff x="0" y="0"/>
            <a:chExt cx="2632616" cy="227053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762703"/>
              <a:ext cx="2632616" cy="507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Conclusion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5400000">
              <a:off x="509075" y="0"/>
              <a:ext cx="1614467" cy="1614467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56553" y="190022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09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718444" y="3462475"/>
            <a:ext cx="1974462" cy="39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22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grpSp>
        <p:nvGrpSpPr>
          <p:cNvPr name="Group 29" id="29"/>
          <p:cNvGrpSpPr/>
          <p:nvPr/>
        </p:nvGrpSpPr>
        <p:grpSpPr>
          <a:xfrm rot="5400000">
            <a:off x="6100250" y="2030867"/>
            <a:ext cx="1210850" cy="121085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6338697" y="2139766"/>
            <a:ext cx="733955" cy="86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0"/>
              </a:lnSpc>
            </a:pPr>
            <a:r>
              <a:rPr lang="en-US" sz="488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5540499" y="4614902"/>
            <a:ext cx="2330352" cy="2123013"/>
            <a:chOff x="0" y="0"/>
            <a:chExt cx="3107136" cy="2830684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1792870"/>
              <a:ext cx="3107136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Conception Visuelle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5400000">
              <a:off x="734410" y="0"/>
              <a:ext cx="1614467" cy="1614467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581889" y="186458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531555" y="7158943"/>
            <a:ext cx="2291296" cy="2099357"/>
            <a:chOff x="0" y="0"/>
            <a:chExt cx="3055062" cy="2799142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1761329"/>
              <a:ext cx="3055062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Stratégie et Performances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5400000">
              <a:off x="720298" y="0"/>
              <a:ext cx="1614467" cy="1614467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567776" y="190022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07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153496" y="2030867"/>
            <a:ext cx="1974462" cy="2186662"/>
            <a:chOff x="0" y="0"/>
            <a:chExt cx="2632616" cy="2915549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1877736"/>
              <a:ext cx="2632616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Système de Jeu</a:t>
              </a:r>
            </a:p>
          </p:txBody>
        </p:sp>
        <p:grpSp>
          <p:nvGrpSpPr>
            <p:cNvPr name="Group 44" id="44"/>
            <p:cNvGrpSpPr/>
            <p:nvPr/>
          </p:nvGrpSpPr>
          <p:grpSpPr>
            <a:xfrm rot="5400000">
              <a:off x="509075" y="0"/>
              <a:ext cx="1614467" cy="1614467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356211" y="190022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6110387" y="2929364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 04 - 08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110387" y="3753620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 09 - 15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6110387" y="4579286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 16 - 20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110387" y="5404952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21 - 31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110387" y="6230618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32 - 35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110387" y="7056285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36 - 40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110387" y="7881951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41 - 47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110387" y="8707617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48 - 48</a:t>
            </a:r>
          </a:p>
        </p:txBody>
      </p:sp>
      <p:grpSp>
        <p:nvGrpSpPr>
          <p:cNvPr name="Group 55" id="55"/>
          <p:cNvGrpSpPr/>
          <p:nvPr/>
        </p:nvGrpSpPr>
        <p:grpSpPr>
          <a:xfrm rot="5400000">
            <a:off x="15280570" y="2030867"/>
            <a:ext cx="603651" cy="603651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57" id="57"/>
          <p:cNvSpPr txBox="true"/>
          <p:nvPr/>
        </p:nvSpPr>
        <p:spPr>
          <a:xfrm rot="0">
            <a:off x="15399444" y="2080213"/>
            <a:ext cx="365902" cy="43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3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5280570" y="2859795"/>
            <a:ext cx="603651" cy="603651"/>
            <a:chOff x="0" y="0"/>
            <a:chExt cx="804868" cy="804868"/>
          </a:xfrm>
        </p:grpSpPr>
        <p:grpSp>
          <p:nvGrpSpPr>
            <p:cNvPr name="Group 59" id="59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61" id="61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5280570" y="3687632"/>
            <a:ext cx="603651" cy="603651"/>
            <a:chOff x="0" y="0"/>
            <a:chExt cx="804868" cy="804868"/>
          </a:xfrm>
        </p:grpSpPr>
        <p:grpSp>
          <p:nvGrpSpPr>
            <p:cNvPr name="Group 63" id="63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65" id="65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5280570" y="4515468"/>
            <a:ext cx="603651" cy="603651"/>
            <a:chOff x="0" y="0"/>
            <a:chExt cx="804868" cy="804868"/>
          </a:xfrm>
        </p:grpSpPr>
        <p:grpSp>
          <p:nvGrpSpPr>
            <p:cNvPr name="Group 67" id="67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69" id="69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5280570" y="5343304"/>
            <a:ext cx="603651" cy="603651"/>
            <a:chOff x="0" y="0"/>
            <a:chExt cx="804868" cy="804868"/>
          </a:xfrm>
        </p:grpSpPr>
        <p:grpSp>
          <p:nvGrpSpPr>
            <p:cNvPr name="Group 71" id="71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73" id="73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05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5280570" y="6171140"/>
            <a:ext cx="603651" cy="603651"/>
            <a:chOff x="0" y="0"/>
            <a:chExt cx="804868" cy="804868"/>
          </a:xfrm>
        </p:grpSpPr>
        <p:grpSp>
          <p:nvGrpSpPr>
            <p:cNvPr name="Group 75" id="75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77" id="77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06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5280570" y="6998977"/>
            <a:ext cx="603651" cy="603651"/>
            <a:chOff x="0" y="0"/>
            <a:chExt cx="804868" cy="804868"/>
          </a:xfrm>
        </p:grpSpPr>
        <p:grpSp>
          <p:nvGrpSpPr>
            <p:cNvPr name="Group 79" id="79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81" id="81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07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5280570" y="7826813"/>
            <a:ext cx="603651" cy="603651"/>
            <a:chOff x="0" y="0"/>
            <a:chExt cx="804868" cy="804868"/>
          </a:xfrm>
        </p:grpSpPr>
        <p:grpSp>
          <p:nvGrpSpPr>
            <p:cNvPr name="Group 83" id="83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85" id="85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08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5280570" y="8654649"/>
            <a:ext cx="603651" cy="603651"/>
            <a:chOff x="0" y="0"/>
            <a:chExt cx="804868" cy="804868"/>
          </a:xfrm>
        </p:grpSpPr>
        <p:grpSp>
          <p:nvGrpSpPr>
            <p:cNvPr name="Group 87" id="87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89" id="89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09</a:t>
              </a:r>
            </a:p>
          </p:txBody>
        </p:sp>
      </p:grpSp>
      <p:sp>
        <p:nvSpPr>
          <p:cNvPr name="TextBox 90" id="90"/>
          <p:cNvSpPr txBox="true"/>
          <p:nvPr/>
        </p:nvSpPr>
        <p:spPr>
          <a:xfrm rot="0">
            <a:off x="16110387" y="2105109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  03 - 03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43326" y="4591050"/>
            <a:ext cx="780134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MAQUETTE FIGMA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66141" y="4581525"/>
            <a:ext cx="1037428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CONCEPTION TECHNIQUE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3713715" y="5062674"/>
            <a:ext cx="1943100" cy="161652"/>
            <a:chOff x="0" y="0"/>
            <a:chExt cx="511763" cy="425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2873673" y="4476133"/>
            <a:ext cx="1334733" cy="13347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747579" y="458320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6122" y="167498"/>
            <a:ext cx="1723844" cy="1504916"/>
            <a:chOff x="0" y="0"/>
            <a:chExt cx="2298458" cy="200655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01258"/>
              <a:ext cx="22984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GlooMaps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468596" y="0"/>
              <a:ext cx="1361267" cy="1392205"/>
            </a:xfrm>
            <a:custGeom>
              <a:avLst/>
              <a:gdLst/>
              <a:ahLst/>
              <a:cxnLst/>
              <a:rect r="r" b="b" t="t" l="l"/>
              <a:pathLst>
                <a:path h="1392205" w="1361267">
                  <a:moveTo>
                    <a:pt x="0" y="0"/>
                  </a:moveTo>
                  <a:lnTo>
                    <a:pt x="1361267" y="0"/>
                  </a:lnTo>
                  <a:lnTo>
                    <a:pt x="1361267" y="1392205"/>
                  </a:lnTo>
                  <a:lnTo>
                    <a:pt x="0" y="1392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3099276"/>
            <a:ext cx="18288000" cy="5257800"/>
          </a:xfrm>
          <a:custGeom>
            <a:avLst/>
            <a:gdLst/>
            <a:ahLst/>
            <a:cxnLst/>
            <a:rect r="r" b="b" t="t" l="l"/>
            <a:pathLst>
              <a:path h="5257800" w="18288000">
                <a:moveTo>
                  <a:pt x="0" y="0"/>
                </a:moveTo>
                <a:lnTo>
                  <a:pt x="18288000" y="0"/>
                </a:lnTo>
                <a:lnTo>
                  <a:pt x="18288000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62025"/>
            <a:ext cx="672543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ARBORESCENCE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87920" y="0"/>
            <a:ext cx="8960168" cy="10287000"/>
          </a:xfrm>
          <a:custGeom>
            <a:avLst/>
            <a:gdLst/>
            <a:ahLst/>
            <a:cxnLst/>
            <a:rect r="r" b="b" t="t" l="l"/>
            <a:pathLst>
              <a:path h="10287000" w="8960168">
                <a:moveTo>
                  <a:pt x="0" y="0"/>
                </a:moveTo>
                <a:lnTo>
                  <a:pt x="8960168" y="0"/>
                </a:lnTo>
                <a:lnTo>
                  <a:pt x="89601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0" r="0" b="-182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62425" y="279413"/>
            <a:ext cx="995904" cy="995904"/>
            <a:chOff x="0" y="0"/>
            <a:chExt cx="262296" cy="2622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2296" cy="262296"/>
            </a:xfrm>
            <a:custGeom>
              <a:avLst/>
              <a:gdLst/>
              <a:ahLst/>
              <a:cxnLst/>
              <a:rect r="r" b="b" t="t" l="l"/>
              <a:pathLst>
                <a:path h="262296" w="262296">
                  <a:moveTo>
                    <a:pt x="101059" y="0"/>
                  </a:moveTo>
                  <a:lnTo>
                    <a:pt x="161237" y="0"/>
                  </a:lnTo>
                  <a:cubicBezTo>
                    <a:pt x="217050" y="0"/>
                    <a:pt x="262296" y="45246"/>
                    <a:pt x="262296" y="101059"/>
                  </a:cubicBezTo>
                  <a:lnTo>
                    <a:pt x="262296" y="161237"/>
                  </a:lnTo>
                  <a:cubicBezTo>
                    <a:pt x="262296" y="217050"/>
                    <a:pt x="217050" y="262296"/>
                    <a:pt x="161237" y="262296"/>
                  </a:cubicBezTo>
                  <a:lnTo>
                    <a:pt x="101059" y="262296"/>
                  </a:lnTo>
                  <a:cubicBezTo>
                    <a:pt x="45246" y="262296"/>
                    <a:pt x="0" y="217050"/>
                    <a:pt x="0" y="161237"/>
                  </a:cubicBezTo>
                  <a:lnTo>
                    <a:pt x="0" y="101059"/>
                  </a:lnTo>
                  <a:cubicBezTo>
                    <a:pt x="0" y="45246"/>
                    <a:pt x="45246" y="0"/>
                    <a:pt x="101059" y="0"/>
                  </a:cubicBezTo>
                  <a:close/>
                </a:path>
              </a:pathLst>
            </a:custGeom>
            <a:solidFill>
              <a:srgbClr val="DA86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62296" cy="309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95006" y="211993"/>
            <a:ext cx="1130743" cy="1130743"/>
          </a:xfrm>
          <a:custGeom>
            <a:avLst/>
            <a:gdLst/>
            <a:ahLst/>
            <a:cxnLst/>
            <a:rect r="r" b="b" t="t" l="l"/>
            <a:pathLst>
              <a:path h="1130743" w="1130743">
                <a:moveTo>
                  <a:pt x="0" y="0"/>
                </a:moveTo>
                <a:lnTo>
                  <a:pt x="1130742" y="0"/>
                </a:lnTo>
                <a:lnTo>
                  <a:pt x="1130742" y="1130743"/>
                </a:lnTo>
                <a:lnTo>
                  <a:pt x="0" y="1130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65143" y="1266076"/>
            <a:ext cx="1390469" cy="39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  <a:spcBef>
                <a:spcPct val="0"/>
              </a:spcBef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draw.io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62025"/>
            <a:ext cx="6665595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CAS D’UTILISATION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78139" y="4591050"/>
            <a:ext cx="953172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COMBAT ASYNCHRONE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964480" cy="10403995"/>
          </a:xfrm>
          <a:custGeom>
            <a:avLst/>
            <a:gdLst/>
            <a:ahLst/>
            <a:cxnLst/>
            <a:rect r="r" b="b" t="t" l="l"/>
            <a:pathLst>
              <a:path h="10403995" w="12964480">
                <a:moveTo>
                  <a:pt x="0" y="0"/>
                </a:moveTo>
                <a:lnTo>
                  <a:pt x="12964480" y="0"/>
                </a:lnTo>
                <a:lnTo>
                  <a:pt x="12964480" y="10403995"/>
                </a:lnTo>
                <a:lnTo>
                  <a:pt x="0" y="10403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5287" y="5470731"/>
            <a:ext cx="5582713" cy="3787569"/>
          </a:xfrm>
          <a:custGeom>
            <a:avLst/>
            <a:gdLst/>
            <a:ahLst/>
            <a:cxnLst/>
            <a:rect r="r" b="b" t="t" l="l"/>
            <a:pathLst>
              <a:path h="3787569" w="5582713">
                <a:moveTo>
                  <a:pt x="0" y="0"/>
                </a:moveTo>
                <a:lnTo>
                  <a:pt x="5582713" y="0"/>
                </a:lnTo>
                <a:lnTo>
                  <a:pt x="5582713" y="3787569"/>
                </a:lnTo>
                <a:lnTo>
                  <a:pt x="0" y="3787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663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7662" y="1839912"/>
            <a:ext cx="5630338" cy="3660569"/>
          </a:xfrm>
          <a:custGeom>
            <a:avLst/>
            <a:gdLst/>
            <a:ahLst/>
            <a:cxnLst/>
            <a:rect r="r" b="b" t="t" l="l"/>
            <a:pathLst>
              <a:path h="3660569" w="5630338">
                <a:moveTo>
                  <a:pt x="0" y="0"/>
                </a:moveTo>
                <a:lnTo>
                  <a:pt x="5630338" y="0"/>
                </a:lnTo>
                <a:lnTo>
                  <a:pt x="5630338" y="3660569"/>
                </a:lnTo>
                <a:lnTo>
                  <a:pt x="0" y="3660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8966" b="-346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672809" y="1295111"/>
            <a:ext cx="1390469" cy="39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  <a:spcBef>
                <a:spcPct val="0"/>
              </a:spcBef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StarUML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802072" y="153922"/>
            <a:ext cx="1131943" cy="1058816"/>
          </a:xfrm>
          <a:custGeom>
            <a:avLst/>
            <a:gdLst/>
            <a:ahLst/>
            <a:cxnLst/>
            <a:rect r="r" b="b" t="t" l="l"/>
            <a:pathLst>
              <a:path h="1058816" w="1131943">
                <a:moveTo>
                  <a:pt x="0" y="0"/>
                </a:moveTo>
                <a:lnTo>
                  <a:pt x="1131943" y="0"/>
                </a:lnTo>
                <a:lnTo>
                  <a:pt x="1131943" y="1058816"/>
                </a:lnTo>
                <a:lnTo>
                  <a:pt x="0" y="105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61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60576" y="4591050"/>
            <a:ext cx="1116684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CRÉATION DE PERSONNAGE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1624" y="0"/>
            <a:ext cx="11964751" cy="10287000"/>
          </a:xfrm>
          <a:custGeom>
            <a:avLst/>
            <a:gdLst/>
            <a:ahLst/>
            <a:cxnLst/>
            <a:rect r="r" b="b" t="t" l="l"/>
            <a:pathLst>
              <a:path h="10287000" w="11964751">
                <a:moveTo>
                  <a:pt x="0" y="0"/>
                </a:moveTo>
                <a:lnTo>
                  <a:pt x="11964752" y="0"/>
                </a:lnTo>
                <a:lnTo>
                  <a:pt x="119647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99629" y="1742690"/>
              <a:ext cx="18539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StarUML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471980" y="205230"/>
              <a:ext cx="1509257" cy="1411754"/>
            </a:xfrm>
            <a:custGeom>
              <a:avLst/>
              <a:gdLst/>
              <a:ahLst/>
              <a:cxnLst/>
              <a:rect r="r" b="b" t="t" l="l"/>
              <a:pathLst>
                <a:path h="1411754" w="1509257">
                  <a:moveTo>
                    <a:pt x="0" y="0"/>
                  </a:moveTo>
                  <a:lnTo>
                    <a:pt x="1509257" y="0"/>
                  </a:lnTo>
                  <a:lnTo>
                    <a:pt x="1509257" y="1411754"/>
                  </a:lnTo>
                  <a:lnTo>
                    <a:pt x="0" y="1411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61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0033" y="0"/>
            <a:ext cx="10807934" cy="10287000"/>
          </a:xfrm>
          <a:custGeom>
            <a:avLst/>
            <a:gdLst/>
            <a:ahLst/>
            <a:cxnLst/>
            <a:rect r="r" b="b" t="t" l="l"/>
            <a:pathLst>
              <a:path h="10287000" w="10807934">
                <a:moveTo>
                  <a:pt x="0" y="0"/>
                </a:moveTo>
                <a:lnTo>
                  <a:pt x="10807934" y="0"/>
                </a:lnTo>
                <a:lnTo>
                  <a:pt x="108079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97" t="0" r="-763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99629" y="1742690"/>
              <a:ext cx="18539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StarUML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471980" y="205230"/>
              <a:ext cx="1509257" cy="1411754"/>
            </a:xfrm>
            <a:custGeom>
              <a:avLst/>
              <a:gdLst/>
              <a:ahLst/>
              <a:cxnLst/>
              <a:rect r="r" b="b" t="t" l="l"/>
              <a:pathLst>
                <a:path h="1411754" w="1509257">
                  <a:moveTo>
                    <a:pt x="0" y="0"/>
                  </a:moveTo>
                  <a:lnTo>
                    <a:pt x="1509257" y="0"/>
                  </a:lnTo>
                  <a:lnTo>
                    <a:pt x="1509257" y="1411754"/>
                  </a:lnTo>
                  <a:lnTo>
                    <a:pt x="0" y="1411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61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64800" y="4591050"/>
            <a:ext cx="415839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MCD/MLD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08799" y="4581525"/>
            <a:ext cx="628896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5756373" y="5062674"/>
            <a:ext cx="1943100" cy="161652"/>
            <a:chOff x="0" y="0"/>
            <a:chExt cx="511763" cy="425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4916331" y="4476133"/>
            <a:ext cx="1334733" cy="13347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4790237" y="4630826"/>
            <a:ext cx="1586922" cy="93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556900" cy="10287000"/>
          </a:xfrm>
          <a:custGeom>
            <a:avLst/>
            <a:gdLst/>
            <a:ahLst/>
            <a:cxnLst/>
            <a:rect r="r" b="b" t="t" l="l"/>
            <a:pathLst>
              <a:path h="10287000" w="15556900">
                <a:moveTo>
                  <a:pt x="0" y="0"/>
                </a:moveTo>
                <a:lnTo>
                  <a:pt x="15556900" y="0"/>
                </a:lnTo>
                <a:lnTo>
                  <a:pt x="15556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99629" y="1495739"/>
              <a:ext cx="18539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Looping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71653" y="452180"/>
              <a:ext cx="2109911" cy="1054955"/>
            </a:xfrm>
            <a:custGeom>
              <a:avLst/>
              <a:gdLst/>
              <a:ahLst/>
              <a:cxnLst/>
              <a:rect r="r" b="b" t="t" l="l"/>
              <a:pathLst>
                <a:path h="1054955" w="2109911">
                  <a:moveTo>
                    <a:pt x="0" y="0"/>
                  </a:moveTo>
                  <a:lnTo>
                    <a:pt x="2109911" y="0"/>
                  </a:lnTo>
                  <a:lnTo>
                    <a:pt x="2109911" y="1054956"/>
                  </a:lnTo>
                  <a:lnTo>
                    <a:pt x="0" y="1054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079731" cy="10287000"/>
          </a:xfrm>
          <a:custGeom>
            <a:avLst/>
            <a:gdLst/>
            <a:ahLst/>
            <a:cxnLst/>
            <a:rect r="r" b="b" t="t" l="l"/>
            <a:pathLst>
              <a:path h="10287000" w="16079731">
                <a:moveTo>
                  <a:pt x="0" y="0"/>
                </a:moveTo>
                <a:lnTo>
                  <a:pt x="16079731" y="0"/>
                </a:lnTo>
                <a:lnTo>
                  <a:pt x="16079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9" r="-56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99629" y="1495739"/>
              <a:ext cx="18539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Looping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71653" y="452180"/>
              <a:ext cx="2109911" cy="1054955"/>
            </a:xfrm>
            <a:custGeom>
              <a:avLst/>
              <a:gdLst/>
              <a:ahLst/>
              <a:cxnLst/>
              <a:rect r="r" b="b" t="t" l="l"/>
              <a:pathLst>
                <a:path h="1054955" w="2109911">
                  <a:moveTo>
                    <a:pt x="0" y="0"/>
                  </a:moveTo>
                  <a:lnTo>
                    <a:pt x="2109911" y="0"/>
                  </a:lnTo>
                  <a:lnTo>
                    <a:pt x="2109911" y="1054956"/>
                  </a:lnTo>
                  <a:lnTo>
                    <a:pt x="0" y="1054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70316" y="4581525"/>
            <a:ext cx="1036593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OUTILS ET TECHNOLOGIES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3717890" y="5062674"/>
            <a:ext cx="1943100" cy="161652"/>
            <a:chOff x="0" y="0"/>
            <a:chExt cx="511763" cy="425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2877848" y="4476133"/>
            <a:ext cx="1334733" cy="13347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751754" y="458320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46856" y="124281"/>
            <a:ext cx="1642376" cy="1662980"/>
            <a:chOff x="0" y="0"/>
            <a:chExt cx="2189835" cy="221730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86345"/>
              <a:ext cx="2189835" cy="83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Visual Studio Code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452156" y="0"/>
              <a:ext cx="1285522" cy="1285522"/>
            </a:xfrm>
            <a:custGeom>
              <a:avLst/>
              <a:gdLst/>
              <a:ahLst/>
              <a:cxnLst/>
              <a:rect r="r" b="b" t="t" l="l"/>
              <a:pathLst>
                <a:path h="1285522" w="1285522">
                  <a:moveTo>
                    <a:pt x="0" y="0"/>
                  </a:moveTo>
                  <a:lnTo>
                    <a:pt x="1285523" y="0"/>
                  </a:lnTo>
                  <a:lnTo>
                    <a:pt x="1285523" y="1285522"/>
                  </a:lnTo>
                  <a:lnTo>
                    <a:pt x="0" y="1285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989981" y="2189897"/>
            <a:ext cx="14308038" cy="7761823"/>
          </a:xfrm>
          <a:custGeom>
            <a:avLst/>
            <a:gdLst/>
            <a:ahLst/>
            <a:cxnLst/>
            <a:rect r="r" b="b" t="t" l="l"/>
            <a:pathLst>
              <a:path h="7761823" w="14308038">
                <a:moveTo>
                  <a:pt x="0" y="0"/>
                </a:moveTo>
                <a:lnTo>
                  <a:pt x="14308038" y="0"/>
                </a:lnTo>
                <a:lnTo>
                  <a:pt x="14308038" y="7761823"/>
                </a:lnTo>
                <a:lnTo>
                  <a:pt x="0" y="7761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62025"/>
            <a:ext cx="716541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ENVIRONNEMENT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7003" y="2777544"/>
            <a:ext cx="6219809" cy="3707103"/>
            <a:chOff x="0" y="0"/>
            <a:chExt cx="1638139" cy="9763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8139" cy="976356"/>
            </a:xfrm>
            <a:custGeom>
              <a:avLst/>
              <a:gdLst/>
              <a:ahLst/>
              <a:cxnLst/>
              <a:rect r="r" b="b" t="t" l="l"/>
              <a:pathLst>
                <a:path h="976356" w="1638139">
                  <a:moveTo>
                    <a:pt x="63481" y="0"/>
                  </a:moveTo>
                  <a:lnTo>
                    <a:pt x="1574658" y="0"/>
                  </a:lnTo>
                  <a:cubicBezTo>
                    <a:pt x="1591495" y="0"/>
                    <a:pt x="1607641" y="6688"/>
                    <a:pt x="1619546" y="18593"/>
                  </a:cubicBezTo>
                  <a:cubicBezTo>
                    <a:pt x="1631451" y="30498"/>
                    <a:pt x="1638139" y="46645"/>
                    <a:pt x="1638139" y="63481"/>
                  </a:cubicBezTo>
                  <a:lnTo>
                    <a:pt x="1638139" y="912876"/>
                  </a:lnTo>
                  <a:cubicBezTo>
                    <a:pt x="1638139" y="929712"/>
                    <a:pt x="1631451" y="945858"/>
                    <a:pt x="1619546" y="957763"/>
                  </a:cubicBezTo>
                  <a:cubicBezTo>
                    <a:pt x="1607641" y="969668"/>
                    <a:pt x="1591495" y="976356"/>
                    <a:pt x="1574658" y="976356"/>
                  </a:cubicBezTo>
                  <a:lnTo>
                    <a:pt x="63481" y="976356"/>
                  </a:lnTo>
                  <a:cubicBezTo>
                    <a:pt x="46645" y="976356"/>
                    <a:pt x="30498" y="969668"/>
                    <a:pt x="18593" y="957763"/>
                  </a:cubicBezTo>
                  <a:cubicBezTo>
                    <a:pt x="6688" y="945858"/>
                    <a:pt x="0" y="929712"/>
                    <a:pt x="0" y="912876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38139" cy="1043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77183" y="2835270"/>
            <a:ext cx="1127000" cy="1042987"/>
          </a:xfrm>
          <a:custGeom>
            <a:avLst/>
            <a:gdLst/>
            <a:ahLst/>
            <a:cxnLst/>
            <a:rect r="r" b="b" t="t" l="l"/>
            <a:pathLst>
              <a:path h="1042987" w="1127000">
                <a:moveTo>
                  <a:pt x="0" y="0"/>
                </a:moveTo>
                <a:lnTo>
                  <a:pt x="1127000" y="0"/>
                </a:lnTo>
                <a:lnTo>
                  <a:pt x="1127000" y="1042987"/>
                </a:lnTo>
                <a:lnTo>
                  <a:pt x="0" y="1042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81504" y="3107970"/>
            <a:ext cx="876300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377183" y="5424722"/>
            <a:ext cx="994682" cy="1002199"/>
          </a:xfrm>
          <a:custGeom>
            <a:avLst/>
            <a:gdLst/>
            <a:ahLst/>
            <a:cxnLst/>
            <a:rect r="r" b="b" t="t" l="l"/>
            <a:pathLst>
              <a:path h="1002199" w="994682">
                <a:moveTo>
                  <a:pt x="0" y="0"/>
                </a:moveTo>
                <a:lnTo>
                  <a:pt x="994682" y="0"/>
                </a:lnTo>
                <a:lnTo>
                  <a:pt x="994682" y="1002199"/>
                </a:lnTo>
                <a:lnTo>
                  <a:pt x="0" y="100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92162" y="5677029"/>
            <a:ext cx="124703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Three.js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377183" y="4322327"/>
            <a:ext cx="1084994" cy="759496"/>
          </a:xfrm>
          <a:custGeom>
            <a:avLst/>
            <a:gdLst/>
            <a:ahLst/>
            <a:cxnLst/>
            <a:rect r="r" b="b" t="t" l="l"/>
            <a:pathLst>
              <a:path h="759496" w="1084994">
                <a:moveTo>
                  <a:pt x="0" y="0"/>
                </a:moveTo>
                <a:lnTo>
                  <a:pt x="1084994" y="0"/>
                </a:lnTo>
                <a:lnTo>
                  <a:pt x="1084994" y="759495"/>
                </a:lnTo>
                <a:lnTo>
                  <a:pt x="0" y="759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60110" y="4453281"/>
            <a:ext cx="124703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Tailwind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501188" y="2777544"/>
            <a:ext cx="6219809" cy="3707103"/>
            <a:chOff x="0" y="0"/>
            <a:chExt cx="1638139" cy="9763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38139" cy="976356"/>
            </a:xfrm>
            <a:custGeom>
              <a:avLst/>
              <a:gdLst/>
              <a:ahLst/>
              <a:cxnLst/>
              <a:rect r="r" b="b" t="t" l="l"/>
              <a:pathLst>
                <a:path h="976356" w="1638139">
                  <a:moveTo>
                    <a:pt x="63481" y="0"/>
                  </a:moveTo>
                  <a:lnTo>
                    <a:pt x="1574658" y="0"/>
                  </a:lnTo>
                  <a:cubicBezTo>
                    <a:pt x="1591495" y="0"/>
                    <a:pt x="1607641" y="6688"/>
                    <a:pt x="1619546" y="18593"/>
                  </a:cubicBezTo>
                  <a:cubicBezTo>
                    <a:pt x="1631451" y="30498"/>
                    <a:pt x="1638139" y="46645"/>
                    <a:pt x="1638139" y="63481"/>
                  </a:cubicBezTo>
                  <a:lnTo>
                    <a:pt x="1638139" y="912876"/>
                  </a:lnTo>
                  <a:cubicBezTo>
                    <a:pt x="1638139" y="929712"/>
                    <a:pt x="1631451" y="945858"/>
                    <a:pt x="1619546" y="957763"/>
                  </a:cubicBezTo>
                  <a:cubicBezTo>
                    <a:pt x="1607641" y="969668"/>
                    <a:pt x="1591495" y="976356"/>
                    <a:pt x="1574658" y="976356"/>
                  </a:cubicBezTo>
                  <a:lnTo>
                    <a:pt x="63481" y="976356"/>
                  </a:lnTo>
                  <a:cubicBezTo>
                    <a:pt x="46645" y="976356"/>
                    <a:pt x="30498" y="969668"/>
                    <a:pt x="18593" y="957763"/>
                  </a:cubicBezTo>
                  <a:cubicBezTo>
                    <a:pt x="6688" y="945858"/>
                    <a:pt x="0" y="929712"/>
                    <a:pt x="0" y="912876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638139" cy="1043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084804" y="3417540"/>
            <a:ext cx="946274" cy="1042988"/>
          </a:xfrm>
          <a:custGeom>
            <a:avLst/>
            <a:gdLst/>
            <a:ahLst/>
            <a:cxnLst/>
            <a:rect r="r" b="b" t="t" l="l"/>
            <a:pathLst>
              <a:path h="1042988" w="946274">
                <a:moveTo>
                  <a:pt x="0" y="0"/>
                </a:moveTo>
                <a:lnTo>
                  <a:pt x="946274" y="0"/>
                </a:lnTo>
                <a:lnTo>
                  <a:pt x="946274" y="1042987"/>
                </a:lnTo>
                <a:lnTo>
                  <a:pt x="0" y="1042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338763" y="3690240"/>
            <a:ext cx="1103114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Node.js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084804" y="4801664"/>
            <a:ext cx="1012431" cy="1042988"/>
          </a:xfrm>
          <a:custGeom>
            <a:avLst/>
            <a:gdLst/>
            <a:ahLst/>
            <a:cxnLst/>
            <a:rect r="r" b="b" t="t" l="l"/>
            <a:pathLst>
              <a:path h="1042988" w="1012431">
                <a:moveTo>
                  <a:pt x="0" y="0"/>
                </a:moveTo>
                <a:lnTo>
                  <a:pt x="1012431" y="0"/>
                </a:lnTo>
                <a:lnTo>
                  <a:pt x="1012431" y="1042987"/>
                </a:lnTo>
                <a:lnTo>
                  <a:pt x="0" y="10429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38763" y="4917107"/>
            <a:ext cx="1782514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Postgre SQL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438372" y="6635459"/>
            <a:ext cx="3877621" cy="2622841"/>
          </a:xfrm>
          <a:custGeom>
            <a:avLst/>
            <a:gdLst/>
            <a:ahLst/>
            <a:cxnLst/>
            <a:rect r="r" b="b" t="t" l="l"/>
            <a:pathLst>
              <a:path h="2622841" w="3877621">
                <a:moveTo>
                  <a:pt x="0" y="0"/>
                </a:moveTo>
                <a:lnTo>
                  <a:pt x="3877622" y="0"/>
                </a:lnTo>
                <a:lnTo>
                  <a:pt x="3877622" y="2622841"/>
                </a:lnTo>
                <a:lnTo>
                  <a:pt x="0" y="26228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0912592" y="6635459"/>
            <a:ext cx="3877621" cy="2622841"/>
          </a:xfrm>
          <a:custGeom>
            <a:avLst/>
            <a:gdLst/>
            <a:ahLst/>
            <a:cxnLst/>
            <a:rect r="r" b="b" t="t" l="l"/>
            <a:pathLst>
              <a:path h="2622841" w="3877621">
                <a:moveTo>
                  <a:pt x="3877621" y="0"/>
                </a:moveTo>
                <a:lnTo>
                  <a:pt x="0" y="0"/>
                </a:lnTo>
                <a:lnTo>
                  <a:pt x="0" y="2622841"/>
                </a:lnTo>
                <a:lnTo>
                  <a:pt x="3877621" y="2622841"/>
                </a:lnTo>
                <a:lnTo>
                  <a:pt x="387762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438372" y="3667083"/>
            <a:ext cx="1515251" cy="1253959"/>
          </a:xfrm>
          <a:custGeom>
            <a:avLst/>
            <a:gdLst/>
            <a:ahLst/>
            <a:cxnLst/>
            <a:rect r="r" b="b" t="t" l="l"/>
            <a:pathLst>
              <a:path h="1253959" w="1515251">
                <a:moveTo>
                  <a:pt x="0" y="0"/>
                </a:moveTo>
                <a:lnTo>
                  <a:pt x="1515252" y="0"/>
                </a:lnTo>
                <a:lnTo>
                  <a:pt x="1515252" y="1253959"/>
                </a:lnTo>
                <a:lnTo>
                  <a:pt x="0" y="12539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572482" y="5164197"/>
            <a:ext cx="124703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671759" y="7129462"/>
            <a:ext cx="1042988" cy="1042988"/>
          </a:xfrm>
          <a:custGeom>
            <a:avLst/>
            <a:gdLst/>
            <a:ahLst/>
            <a:cxnLst/>
            <a:rect r="r" b="b" t="t" l="l"/>
            <a:pathLst>
              <a:path h="1042988" w="1042988">
                <a:moveTo>
                  <a:pt x="0" y="0"/>
                </a:moveTo>
                <a:lnTo>
                  <a:pt x="1042988" y="0"/>
                </a:lnTo>
                <a:lnTo>
                  <a:pt x="1042988" y="1042988"/>
                </a:lnTo>
                <a:lnTo>
                  <a:pt x="0" y="10429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983258" y="7402163"/>
            <a:ext cx="1660823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TypeScript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564203" y="3667083"/>
            <a:ext cx="1253959" cy="1253959"/>
          </a:xfrm>
          <a:custGeom>
            <a:avLst/>
            <a:gdLst/>
            <a:ahLst/>
            <a:cxnLst/>
            <a:rect r="r" b="b" t="t" l="l"/>
            <a:pathLst>
              <a:path h="1253959" w="1253959">
                <a:moveTo>
                  <a:pt x="0" y="0"/>
                </a:moveTo>
                <a:lnTo>
                  <a:pt x="1253959" y="0"/>
                </a:lnTo>
                <a:lnTo>
                  <a:pt x="1253959" y="1253959"/>
                </a:lnTo>
                <a:lnTo>
                  <a:pt x="0" y="12539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564203" y="5164197"/>
            <a:ext cx="124703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Serveur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962025"/>
            <a:ext cx="627734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43717" y="4837531"/>
            <a:ext cx="1515251" cy="1253959"/>
          </a:xfrm>
          <a:custGeom>
            <a:avLst/>
            <a:gdLst/>
            <a:ahLst/>
            <a:cxnLst/>
            <a:rect r="r" b="b" t="t" l="l"/>
            <a:pathLst>
              <a:path h="1253959" w="1515251">
                <a:moveTo>
                  <a:pt x="0" y="0"/>
                </a:moveTo>
                <a:lnTo>
                  <a:pt x="1515251" y="0"/>
                </a:lnTo>
                <a:lnTo>
                  <a:pt x="1515251" y="1253959"/>
                </a:lnTo>
                <a:lnTo>
                  <a:pt x="0" y="125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3411" y="6272465"/>
            <a:ext cx="1253959" cy="1253959"/>
          </a:xfrm>
          <a:custGeom>
            <a:avLst/>
            <a:gdLst/>
            <a:ahLst/>
            <a:cxnLst/>
            <a:rect r="r" b="b" t="t" l="l"/>
            <a:pathLst>
              <a:path h="1253959" w="1253959">
                <a:moveTo>
                  <a:pt x="0" y="0"/>
                </a:moveTo>
                <a:lnTo>
                  <a:pt x="1253959" y="0"/>
                </a:lnTo>
                <a:lnTo>
                  <a:pt x="1253959" y="1253959"/>
                </a:lnTo>
                <a:lnTo>
                  <a:pt x="0" y="1253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0646" y="8207627"/>
            <a:ext cx="1644931" cy="467333"/>
          </a:xfrm>
          <a:custGeom>
            <a:avLst/>
            <a:gdLst/>
            <a:ahLst/>
            <a:cxnLst/>
            <a:rect r="r" b="b" t="t" l="l"/>
            <a:pathLst>
              <a:path h="467333" w="1644931">
                <a:moveTo>
                  <a:pt x="0" y="0"/>
                </a:moveTo>
                <a:lnTo>
                  <a:pt x="1644931" y="0"/>
                </a:lnTo>
                <a:lnTo>
                  <a:pt x="1644931" y="467334"/>
                </a:lnTo>
                <a:lnTo>
                  <a:pt x="0" y="4673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6386" y="3202573"/>
            <a:ext cx="4697164" cy="74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Nom de domaine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98389" y="5848983"/>
            <a:ext cx="4233159" cy="74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ploybout.com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66386" y="9258300"/>
            <a:ext cx="4518723" cy="646938"/>
            <a:chOff x="0" y="0"/>
            <a:chExt cx="6024964" cy="8625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0969"/>
              <a:ext cx="6024964" cy="573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1"/>
                </a:lnSpc>
                <a:spcBef>
                  <a:spcPct val="0"/>
                </a:spcBef>
              </a:pPr>
              <a:r>
                <a:rPr lang="en-US" sz="252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par an, namecheap.com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360225" cy="938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5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E8C17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*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62025"/>
            <a:ext cx="1515147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NOM DE DOMAINE / HÉBERGEMENT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57607" y="6674984"/>
            <a:ext cx="3914722" cy="64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10,40€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18657" y="6642533"/>
            <a:ext cx="203895" cy="62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  <a:spcBef>
                <a:spcPct val="0"/>
              </a:spcBef>
            </a:pPr>
            <a:r>
              <a:rPr lang="en-US" b="true" sz="36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23645" y="5207599"/>
            <a:ext cx="2215753" cy="44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5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GitHub Pages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62047" y="6642533"/>
            <a:ext cx="1998315" cy="44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5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render.com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22998" y="3202573"/>
            <a:ext cx="3797945" cy="74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Hébergement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7989" y="7992693"/>
            <a:ext cx="903504" cy="71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0 €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1493" y="7992693"/>
            <a:ext cx="203895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45388" y="7992693"/>
            <a:ext cx="203895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56552" y="7992693"/>
            <a:ext cx="1226493" cy="71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20 €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67318" y="7992693"/>
            <a:ext cx="203895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971213" y="7992693"/>
            <a:ext cx="203895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56384" y="9324858"/>
            <a:ext cx="4518723" cy="44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5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 mois, render.com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59101" y="9182100"/>
            <a:ext cx="270169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89741" y="9182100"/>
            <a:ext cx="203895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6520" y="4581525"/>
            <a:ext cx="1231352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STRATÉGIE ET PERFORMANCES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2744094" y="5062674"/>
            <a:ext cx="1943100" cy="161652"/>
            <a:chOff x="0" y="0"/>
            <a:chExt cx="511763" cy="425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904052" y="4476133"/>
            <a:ext cx="1334733" cy="13347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777958" y="458320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5081" y="3696229"/>
            <a:ext cx="3086100" cy="771525"/>
            <a:chOff x="0" y="0"/>
            <a:chExt cx="812800" cy="203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03200"/>
            </a:xfrm>
            <a:custGeom>
              <a:avLst/>
              <a:gdLst/>
              <a:ahLst/>
              <a:cxnLst/>
              <a:rect r="r" b="b" t="t" l="l"/>
              <a:pathLst>
                <a:path h="203200" w="812800">
                  <a:moveTo>
                    <a:pt x="101600" y="0"/>
                  </a:moveTo>
                  <a:lnTo>
                    <a:pt x="711200" y="0"/>
                  </a:lnTo>
                  <a:cubicBezTo>
                    <a:pt x="767312" y="0"/>
                    <a:pt x="812800" y="45488"/>
                    <a:pt x="812800" y="101600"/>
                  </a:cubicBezTo>
                  <a:lnTo>
                    <a:pt x="812800" y="101600"/>
                  </a:lnTo>
                  <a:cubicBezTo>
                    <a:pt x="812800" y="157712"/>
                    <a:pt x="767312" y="203200"/>
                    <a:pt x="711200" y="203200"/>
                  </a:cubicBezTo>
                  <a:lnTo>
                    <a:pt x="101600" y="203200"/>
                  </a:lnTo>
                  <a:cubicBezTo>
                    <a:pt x="45488" y="203200"/>
                    <a:pt x="0" y="157712"/>
                    <a:pt x="0" y="101600"/>
                  </a:cubicBez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269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Mobile friendly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00600" y="559280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8459"/>
                  </a:lnTo>
                  <a:cubicBezTo>
                    <a:pt x="812800" y="312391"/>
                    <a:pt x="799321" y="344933"/>
                    <a:pt x="775327" y="368927"/>
                  </a:cubicBezTo>
                  <a:cubicBezTo>
                    <a:pt x="751333" y="392921"/>
                    <a:pt x="718791" y="406400"/>
                    <a:pt x="684859" y="406400"/>
                  </a:cubicBezTo>
                  <a:lnTo>
                    <a:pt x="127941" y="406400"/>
                  </a:lnTo>
                  <a:cubicBezTo>
                    <a:pt x="94009" y="406400"/>
                    <a:pt x="61467" y="392921"/>
                    <a:pt x="37473" y="368927"/>
                  </a:cubicBezTo>
                  <a:cubicBezTo>
                    <a:pt x="13479" y="344933"/>
                    <a:pt x="0" y="312391"/>
                    <a:pt x="0" y="2784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Optimiser le SEO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57532" y="3742097"/>
            <a:ext cx="2319524" cy="1091794"/>
            <a:chOff x="0" y="0"/>
            <a:chExt cx="610903" cy="2875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903" cy="287551"/>
            </a:xfrm>
            <a:custGeom>
              <a:avLst/>
              <a:gdLst/>
              <a:ahLst/>
              <a:cxnLst/>
              <a:rect r="r" b="b" t="t" l="l"/>
              <a:pathLst>
                <a:path h="287551" w="610903">
                  <a:moveTo>
                    <a:pt x="143775" y="0"/>
                  </a:moveTo>
                  <a:lnTo>
                    <a:pt x="467128" y="0"/>
                  </a:lnTo>
                  <a:cubicBezTo>
                    <a:pt x="546533" y="0"/>
                    <a:pt x="610903" y="64370"/>
                    <a:pt x="610903" y="143775"/>
                  </a:cubicBezTo>
                  <a:lnTo>
                    <a:pt x="610903" y="143775"/>
                  </a:lnTo>
                  <a:cubicBezTo>
                    <a:pt x="610903" y="181907"/>
                    <a:pt x="595756" y="218477"/>
                    <a:pt x="568793" y="245440"/>
                  </a:cubicBezTo>
                  <a:cubicBezTo>
                    <a:pt x="541829" y="272403"/>
                    <a:pt x="505260" y="287551"/>
                    <a:pt x="467128" y="287551"/>
                  </a:cubicBezTo>
                  <a:lnTo>
                    <a:pt x="143775" y="287551"/>
                  </a:lnTo>
                  <a:cubicBezTo>
                    <a:pt x="64370" y="287551"/>
                    <a:pt x="0" y="223180"/>
                    <a:pt x="0" y="143775"/>
                  </a:cubicBezTo>
                  <a:lnTo>
                    <a:pt x="0" y="143775"/>
                  </a:lnTo>
                  <a:cubicBezTo>
                    <a:pt x="0" y="64370"/>
                    <a:pt x="64370" y="0"/>
                    <a:pt x="143775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610903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Plan de site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66343" y="3749125"/>
            <a:ext cx="4154613" cy="1091794"/>
            <a:chOff x="0" y="0"/>
            <a:chExt cx="1094219" cy="2875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4219" cy="287551"/>
            </a:xfrm>
            <a:custGeom>
              <a:avLst/>
              <a:gdLst/>
              <a:ahLst/>
              <a:cxnLst/>
              <a:rect r="r" b="b" t="t" l="l"/>
              <a:pathLst>
                <a:path h="287551" w="1094219">
                  <a:moveTo>
                    <a:pt x="95036" y="0"/>
                  </a:moveTo>
                  <a:lnTo>
                    <a:pt x="999183" y="0"/>
                  </a:lnTo>
                  <a:cubicBezTo>
                    <a:pt x="1051670" y="0"/>
                    <a:pt x="1094219" y="42549"/>
                    <a:pt x="1094219" y="95036"/>
                  </a:cubicBezTo>
                  <a:lnTo>
                    <a:pt x="1094219" y="192515"/>
                  </a:lnTo>
                  <a:cubicBezTo>
                    <a:pt x="1094219" y="245001"/>
                    <a:pt x="1051670" y="287551"/>
                    <a:pt x="999183" y="287551"/>
                  </a:cubicBezTo>
                  <a:lnTo>
                    <a:pt x="95036" y="287551"/>
                  </a:lnTo>
                  <a:cubicBezTo>
                    <a:pt x="42549" y="287551"/>
                    <a:pt x="0" y="245001"/>
                    <a:pt x="0" y="192515"/>
                  </a:cubicBezTo>
                  <a:lnTo>
                    <a:pt x="0" y="95036"/>
                  </a:lnTo>
                  <a:cubicBezTo>
                    <a:pt x="0" y="42549"/>
                    <a:pt x="42549" y="0"/>
                    <a:pt x="95036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094219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Utiliser des mots-clés pertinents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2757" y="8635927"/>
            <a:ext cx="3549075" cy="1091794"/>
            <a:chOff x="0" y="0"/>
            <a:chExt cx="934736" cy="2875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4736" cy="287551"/>
            </a:xfrm>
            <a:custGeom>
              <a:avLst/>
              <a:gdLst/>
              <a:ahLst/>
              <a:cxnLst/>
              <a:rect r="r" b="b" t="t" l="l"/>
              <a:pathLst>
                <a:path h="287551" w="934736">
                  <a:moveTo>
                    <a:pt x="111251" y="0"/>
                  </a:moveTo>
                  <a:lnTo>
                    <a:pt x="823485" y="0"/>
                  </a:lnTo>
                  <a:cubicBezTo>
                    <a:pt x="852990" y="0"/>
                    <a:pt x="881287" y="11721"/>
                    <a:pt x="902151" y="32585"/>
                  </a:cubicBezTo>
                  <a:cubicBezTo>
                    <a:pt x="923015" y="53448"/>
                    <a:pt x="934736" y="81745"/>
                    <a:pt x="934736" y="111251"/>
                  </a:cubicBezTo>
                  <a:lnTo>
                    <a:pt x="934736" y="176300"/>
                  </a:lnTo>
                  <a:cubicBezTo>
                    <a:pt x="934736" y="205805"/>
                    <a:pt x="923015" y="234102"/>
                    <a:pt x="902151" y="254966"/>
                  </a:cubicBezTo>
                  <a:cubicBezTo>
                    <a:pt x="881287" y="275830"/>
                    <a:pt x="852990" y="287551"/>
                    <a:pt x="823485" y="287551"/>
                  </a:cubicBezTo>
                  <a:lnTo>
                    <a:pt x="111251" y="287551"/>
                  </a:lnTo>
                  <a:cubicBezTo>
                    <a:pt x="81745" y="287551"/>
                    <a:pt x="53448" y="275830"/>
                    <a:pt x="32585" y="254966"/>
                  </a:cubicBezTo>
                  <a:cubicBezTo>
                    <a:pt x="11721" y="234102"/>
                    <a:pt x="0" y="205805"/>
                    <a:pt x="0" y="176300"/>
                  </a:cubicBezTo>
                  <a:lnTo>
                    <a:pt x="0" y="111251"/>
                  </a:lnTo>
                  <a:cubicBezTo>
                    <a:pt x="0" y="81745"/>
                    <a:pt x="11721" y="53448"/>
                    <a:pt x="32585" y="32585"/>
                  </a:cubicBezTo>
                  <a:cubicBezTo>
                    <a:pt x="53448" y="11721"/>
                    <a:pt x="81745" y="0"/>
                    <a:pt x="111251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934736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Contenu sémantique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711019" y="2492942"/>
            <a:ext cx="3634224" cy="715067"/>
            <a:chOff x="0" y="0"/>
            <a:chExt cx="957162" cy="1883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7162" cy="188330"/>
            </a:xfrm>
            <a:custGeom>
              <a:avLst/>
              <a:gdLst/>
              <a:ahLst/>
              <a:cxnLst/>
              <a:rect r="r" b="b" t="t" l="l"/>
              <a:pathLst>
                <a:path h="188330" w="957162">
                  <a:moveTo>
                    <a:pt x="94165" y="0"/>
                  </a:moveTo>
                  <a:lnTo>
                    <a:pt x="862997" y="0"/>
                  </a:lnTo>
                  <a:cubicBezTo>
                    <a:pt x="915003" y="0"/>
                    <a:pt x="957162" y="42159"/>
                    <a:pt x="957162" y="94165"/>
                  </a:cubicBezTo>
                  <a:lnTo>
                    <a:pt x="957162" y="94165"/>
                  </a:lnTo>
                  <a:cubicBezTo>
                    <a:pt x="957162" y="146171"/>
                    <a:pt x="915003" y="188330"/>
                    <a:pt x="862997" y="188330"/>
                  </a:cubicBezTo>
                  <a:lnTo>
                    <a:pt x="94165" y="188330"/>
                  </a:lnTo>
                  <a:cubicBezTo>
                    <a:pt x="42159" y="188330"/>
                    <a:pt x="0" y="146171"/>
                    <a:pt x="0" y="94165"/>
                  </a:cubicBezTo>
                  <a:lnTo>
                    <a:pt x="0" y="94165"/>
                  </a:lnTo>
                  <a:cubicBezTo>
                    <a:pt x="0" y="42159"/>
                    <a:pt x="42159" y="0"/>
                    <a:pt x="94165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957162" cy="255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Navigation optimisée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979557" y="2492942"/>
            <a:ext cx="3635306" cy="715067"/>
            <a:chOff x="0" y="0"/>
            <a:chExt cx="957447" cy="1883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57447" cy="188330"/>
            </a:xfrm>
            <a:custGeom>
              <a:avLst/>
              <a:gdLst/>
              <a:ahLst/>
              <a:cxnLst/>
              <a:rect r="r" b="b" t="t" l="l"/>
              <a:pathLst>
                <a:path h="188330" w="957447">
                  <a:moveTo>
                    <a:pt x="94165" y="0"/>
                  </a:moveTo>
                  <a:lnTo>
                    <a:pt x="863282" y="0"/>
                  </a:lnTo>
                  <a:cubicBezTo>
                    <a:pt x="915288" y="0"/>
                    <a:pt x="957447" y="42159"/>
                    <a:pt x="957447" y="94165"/>
                  </a:cubicBezTo>
                  <a:lnTo>
                    <a:pt x="957447" y="94165"/>
                  </a:lnTo>
                  <a:cubicBezTo>
                    <a:pt x="957447" y="146171"/>
                    <a:pt x="915288" y="188330"/>
                    <a:pt x="863282" y="188330"/>
                  </a:cubicBezTo>
                  <a:lnTo>
                    <a:pt x="94165" y="188330"/>
                  </a:lnTo>
                  <a:cubicBezTo>
                    <a:pt x="42159" y="188330"/>
                    <a:pt x="0" y="146171"/>
                    <a:pt x="0" y="94165"/>
                  </a:cubicBezTo>
                  <a:lnTo>
                    <a:pt x="0" y="94165"/>
                  </a:lnTo>
                  <a:cubicBezTo>
                    <a:pt x="0" y="42159"/>
                    <a:pt x="42159" y="0"/>
                    <a:pt x="94165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957447" cy="255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Augmenté la visibilité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405737" y="2492942"/>
            <a:ext cx="3475474" cy="715067"/>
            <a:chOff x="0" y="0"/>
            <a:chExt cx="915351" cy="1883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15351" cy="188330"/>
            </a:xfrm>
            <a:custGeom>
              <a:avLst/>
              <a:gdLst/>
              <a:ahLst/>
              <a:cxnLst/>
              <a:rect r="r" b="b" t="t" l="l"/>
              <a:pathLst>
                <a:path h="188330" w="915351">
                  <a:moveTo>
                    <a:pt x="94165" y="0"/>
                  </a:moveTo>
                  <a:lnTo>
                    <a:pt x="821186" y="0"/>
                  </a:lnTo>
                  <a:cubicBezTo>
                    <a:pt x="846160" y="0"/>
                    <a:pt x="870112" y="9921"/>
                    <a:pt x="887771" y="27580"/>
                  </a:cubicBezTo>
                  <a:cubicBezTo>
                    <a:pt x="905430" y="45240"/>
                    <a:pt x="915351" y="69191"/>
                    <a:pt x="915351" y="94165"/>
                  </a:cubicBezTo>
                  <a:lnTo>
                    <a:pt x="915351" y="94165"/>
                  </a:lnTo>
                  <a:cubicBezTo>
                    <a:pt x="915351" y="146171"/>
                    <a:pt x="873192" y="188330"/>
                    <a:pt x="821186" y="188330"/>
                  </a:cubicBezTo>
                  <a:lnTo>
                    <a:pt x="94165" y="188330"/>
                  </a:lnTo>
                  <a:cubicBezTo>
                    <a:pt x="42159" y="188330"/>
                    <a:pt x="0" y="146171"/>
                    <a:pt x="0" y="94165"/>
                  </a:cubicBezTo>
                  <a:lnTo>
                    <a:pt x="0" y="94165"/>
                  </a:lnTo>
                  <a:cubicBezTo>
                    <a:pt x="0" y="42159"/>
                    <a:pt x="42159" y="0"/>
                    <a:pt x="94165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915351" cy="255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Augmenter le trafic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286957" y="7000199"/>
            <a:ext cx="2859274" cy="1091794"/>
            <a:chOff x="0" y="0"/>
            <a:chExt cx="753060" cy="28755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53060" cy="287551"/>
            </a:xfrm>
            <a:custGeom>
              <a:avLst/>
              <a:gdLst/>
              <a:ahLst/>
              <a:cxnLst/>
              <a:rect r="r" b="b" t="t" l="l"/>
              <a:pathLst>
                <a:path h="287551" w="753060">
                  <a:moveTo>
                    <a:pt x="138090" y="0"/>
                  </a:moveTo>
                  <a:lnTo>
                    <a:pt x="614969" y="0"/>
                  </a:lnTo>
                  <a:cubicBezTo>
                    <a:pt x="691235" y="0"/>
                    <a:pt x="753060" y="61825"/>
                    <a:pt x="753060" y="138090"/>
                  </a:cubicBezTo>
                  <a:lnTo>
                    <a:pt x="753060" y="149460"/>
                  </a:lnTo>
                  <a:cubicBezTo>
                    <a:pt x="753060" y="225725"/>
                    <a:pt x="691235" y="287551"/>
                    <a:pt x="614969" y="287551"/>
                  </a:cubicBezTo>
                  <a:lnTo>
                    <a:pt x="138090" y="287551"/>
                  </a:lnTo>
                  <a:cubicBezTo>
                    <a:pt x="61825" y="287551"/>
                    <a:pt x="0" y="225725"/>
                    <a:pt x="0" y="149460"/>
                  </a:cubicBezTo>
                  <a:lnTo>
                    <a:pt x="0" y="138090"/>
                  </a:lnTo>
                  <a:cubicBezTo>
                    <a:pt x="0" y="61825"/>
                    <a:pt x="61825" y="0"/>
                    <a:pt x="13809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753060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Balise méta dynamique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098494" y="6321509"/>
            <a:ext cx="2859274" cy="1091794"/>
            <a:chOff x="0" y="0"/>
            <a:chExt cx="753060" cy="2875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53060" cy="287551"/>
            </a:xfrm>
            <a:custGeom>
              <a:avLst/>
              <a:gdLst/>
              <a:ahLst/>
              <a:cxnLst/>
              <a:rect r="r" b="b" t="t" l="l"/>
              <a:pathLst>
                <a:path h="287551" w="753060">
                  <a:moveTo>
                    <a:pt x="138090" y="0"/>
                  </a:moveTo>
                  <a:lnTo>
                    <a:pt x="614969" y="0"/>
                  </a:lnTo>
                  <a:cubicBezTo>
                    <a:pt x="691235" y="0"/>
                    <a:pt x="753060" y="61825"/>
                    <a:pt x="753060" y="138090"/>
                  </a:cubicBezTo>
                  <a:lnTo>
                    <a:pt x="753060" y="149460"/>
                  </a:lnTo>
                  <a:cubicBezTo>
                    <a:pt x="753060" y="225725"/>
                    <a:pt x="691235" y="287551"/>
                    <a:pt x="614969" y="287551"/>
                  </a:cubicBezTo>
                  <a:lnTo>
                    <a:pt x="138090" y="287551"/>
                  </a:lnTo>
                  <a:cubicBezTo>
                    <a:pt x="61825" y="287551"/>
                    <a:pt x="0" y="225725"/>
                    <a:pt x="0" y="149460"/>
                  </a:cubicBezTo>
                  <a:lnTo>
                    <a:pt x="0" y="138090"/>
                  </a:lnTo>
                  <a:cubicBezTo>
                    <a:pt x="0" y="61825"/>
                    <a:pt x="61825" y="0"/>
                    <a:pt x="13809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753060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Améliorer les performances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091356" y="5375006"/>
            <a:ext cx="3210781" cy="1091794"/>
            <a:chOff x="0" y="0"/>
            <a:chExt cx="845638" cy="2875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45638" cy="287551"/>
            </a:xfrm>
            <a:custGeom>
              <a:avLst/>
              <a:gdLst/>
              <a:ahLst/>
              <a:cxnLst/>
              <a:rect r="r" b="b" t="t" l="l"/>
              <a:pathLst>
                <a:path h="287551" w="845638">
                  <a:moveTo>
                    <a:pt x="122973" y="0"/>
                  </a:moveTo>
                  <a:lnTo>
                    <a:pt x="722665" y="0"/>
                  </a:lnTo>
                  <a:cubicBezTo>
                    <a:pt x="790581" y="0"/>
                    <a:pt x="845638" y="55057"/>
                    <a:pt x="845638" y="122973"/>
                  </a:cubicBezTo>
                  <a:lnTo>
                    <a:pt x="845638" y="164578"/>
                  </a:lnTo>
                  <a:cubicBezTo>
                    <a:pt x="845638" y="197192"/>
                    <a:pt x="832682" y="228471"/>
                    <a:pt x="809620" y="251533"/>
                  </a:cubicBezTo>
                  <a:cubicBezTo>
                    <a:pt x="786558" y="274595"/>
                    <a:pt x="755280" y="287551"/>
                    <a:pt x="722665" y="287551"/>
                  </a:cubicBezTo>
                  <a:lnTo>
                    <a:pt x="122973" y="287551"/>
                  </a:lnTo>
                  <a:cubicBezTo>
                    <a:pt x="55057" y="287551"/>
                    <a:pt x="0" y="232494"/>
                    <a:pt x="0" y="164578"/>
                  </a:cubicBezTo>
                  <a:lnTo>
                    <a:pt x="0" y="122973"/>
                  </a:lnTo>
                  <a:cubicBezTo>
                    <a:pt x="0" y="90358"/>
                    <a:pt x="12956" y="59080"/>
                    <a:pt x="36018" y="36018"/>
                  </a:cubicBezTo>
                  <a:cubicBezTo>
                    <a:pt x="59080" y="12956"/>
                    <a:pt x="90358" y="0"/>
                    <a:pt x="122973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845638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Privilégier les pages publiques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445137" y="5336276"/>
            <a:ext cx="3396675" cy="1091794"/>
            <a:chOff x="0" y="0"/>
            <a:chExt cx="894597" cy="28755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94597" cy="287551"/>
            </a:xfrm>
            <a:custGeom>
              <a:avLst/>
              <a:gdLst/>
              <a:ahLst/>
              <a:cxnLst/>
              <a:rect r="r" b="b" t="t" l="l"/>
              <a:pathLst>
                <a:path h="287551" w="894597">
                  <a:moveTo>
                    <a:pt x="116242" y="0"/>
                  </a:moveTo>
                  <a:lnTo>
                    <a:pt x="778355" y="0"/>
                  </a:lnTo>
                  <a:cubicBezTo>
                    <a:pt x="842554" y="0"/>
                    <a:pt x="894597" y="52044"/>
                    <a:pt x="894597" y="116242"/>
                  </a:cubicBezTo>
                  <a:lnTo>
                    <a:pt x="894597" y="171308"/>
                  </a:lnTo>
                  <a:cubicBezTo>
                    <a:pt x="894597" y="202138"/>
                    <a:pt x="882351" y="231704"/>
                    <a:pt x="860551" y="253504"/>
                  </a:cubicBezTo>
                  <a:cubicBezTo>
                    <a:pt x="838751" y="275304"/>
                    <a:pt x="809184" y="287551"/>
                    <a:pt x="778355" y="287551"/>
                  </a:cubicBezTo>
                  <a:lnTo>
                    <a:pt x="116242" y="287551"/>
                  </a:lnTo>
                  <a:cubicBezTo>
                    <a:pt x="85413" y="287551"/>
                    <a:pt x="55846" y="275304"/>
                    <a:pt x="34047" y="253504"/>
                  </a:cubicBezTo>
                  <a:cubicBezTo>
                    <a:pt x="12247" y="231704"/>
                    <a:pt x="0" y="202138"/>
                    <a:pt x="0" y="171308"/>
                  </a:cubicBezTo>
                  <a:lnTo>
                    <a:pt x="0" y="116242"/>
                  </a:lnTo>
                  <a:cubicBezTo>
                    <a:pt x="0" y="85413"/>
                    <a:pt x="12247" y="55846"/>
                    <a:pt x="34047" y="34047"/>
                  </a:cubicBezTo>
                  <a:cubicBezTo>
                    <a:pt x="55846" y="12247"/>
                    <a:pt x="85413" y="0"/>
                    <a:pt x="116242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894597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Contenu associé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985081" y="5008869"/>
            <a:ext cx="3086100" cy="771525"/>
            <a:chOff x="0" y="0"/>
            <a:chExt cx="812800" cy="2032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203200"/>
            </a:xfrm>
            <a:custGeom>
              <a:avLst/>
              <a:gdLst/>
              <a:ahLst/>
              <a:cxnLst/>
              <a:rect r="r" b="b" t="t" l="l"/>
              <a:pathLst>
                <a:path h="203200" w="812800">
                  <a:moveTo>
                    <a:pt x="101600" y="0"/>
                  </a:moveTo>
                  <a:lnTo>
                    <a:pt x="711200" y="0"/>
                  </a:lnTo>
                  <a:cubicBezTo>
                    <a:pt x="767312" y="0"/>
                    <a:pt x="812800" y="45488"/>
                    <a:pt x="812800" y="101600"/>
                  </a:cubicBezTo>
                  <a:lnTo>
                    <a:pt x="812800" y="101600"/>
                  </a:lnTo>
                  <a:cubicBezTo>
                    <a:pt x="812800" y="157712"/>
                    <a:pt x="767312" y="203200"/>
                    <a:pt x="711200" y="203200"/>
                  </a:cubicBezTo>
                  <a:lnTo>
                    <a:pt x="101600" y="203200"/>
                  </a:lnTo>
                  <a:cubicBezTo>
                    <a:pt x="45488" y="203200"/>
                    <a:pt x="0" y="157712"/>
                    <a:pt x="0" y="101600"/>
                  </a:cubicBez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812800" cy="269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Interactivité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579386" y="3341359"/>
            <a:ext cx="274415" cy="274415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580086" y="4967240"/>
            <a:ext cx="274415" cy="274415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390923" y="5913744"/>
            <a:ext cx="274415" cy="274415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390923" y="4601104"/>
            <a:ext cx="274415" cy="274415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3390923" y="3337845"/>
            <a:ext cx="274415" cy="274415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006442" y="3341359"/>
            <a:ext cx="274415" cy="274415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4579386" y="6592434"/>
            <a:ext cx="274415" cy="274415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9006267" y="4974268"/>
            <a:ext cx="274415" cy="274415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4579911" y="8228162"/>
            <a:ext cx="274415" cy="274415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39425" y="2007976"/>
            <a:ext cx="2169795" cy="539581"/>
            <a:chOff x="0" y="0"/>
            <a:chExt cx="571469" cy="142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1469" cy="142112"/>
            </a:xfrm>
            <a:custGeom>
              <a:avLst/>
              <a:gdLst/>
              <a:ahLst/>
              <a:cxnLst/>
              <a:rect r="r" b="b" t="t" l="l"/>
              <a:pathLst>
                <a:path h="142112" w="571469">
                  <a:moveTo>
                    <a:pt x="0" y="0"/>
                  </a:moveTo>
                  <a:lnTo>
                    <a:pt x="571469" y="0"/>
                  </a:lnTo>
                  <a:lnTo>
                    <a:pt x="571469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1469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Mineur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(2)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37820" y="2007976"/>
            <a:ext cx="2171700" cy="539581"/>
            <a:chOff x="0" y="0"/>
            <a:chExt cx="571970" cy="1421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1970" cy="142112"/>
            </a:xfrm>
            <a:custGeom>
              <a:avLst/>
              <a:gdLst/>
              <a:ahLst/>
              <a:cxnLst/>
              <a:rect r="r" b="b" t="t" l="l"/>
              <a:pathLst>
                <a:path h="142112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71970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Modéré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(3)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38120" y="2007976"/>
            <a:ext cx="2171700" cy="539581"/>
            <a:chOff x="0" y="0"/>
            <a:chExt cx="571970" cy="1421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1970" cy="142112"/>
            </a:xfrm>
            <a:custGeom>
              <a:avLst/>
              <a:gdLst/>
              <a:ahLst/>
              <a:cxnLst/>
              <a:rect r="r" b="b" t="t" l="l"/>
              <a:pathLst>
                <a:path h="142112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71970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Sévère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(4)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39125" y="1239795"/>
            <a:ext cx="11770995" cy="539581"/>
            <a:chOff x="0" y="0"/>
            <a:chExt cx="3100180" cy="1421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00180" cy="142112"/>
            </a:xfrm>
            <a:custGeom>
              <a:avLst/>
              <a:gdLst/>
              <a:ahLst/>
              <a:cxnLst/>
              <a:rect r="r" b="b" t="t" l="l"/>
              <a:pathLst>
                <a:path h="142112" w="3100180">
                  <a:moveTo>
                    <a:pt x="0" y="0"/>
                  </a:moveTo>
                  <a:lnTo>
                    <a:pt x="3100180" y="0"/>
                  </a:lnTo>
                  <a:lnTo>
                    <a:pt x="3100180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00180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E4E6E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Impact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1095089" y="5643542"/>
            <a:ext cx="6271047" cy="539581"/>
            <a:chOff x="0" y="0"/>
            <a:chExt cx="1651634" cy="142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51634" cy="142112"/>
            </a:xfrm>
            <a:custGeom>
              <a:avLst/>
              <a:gdLst/>
              <a:ahLst/>
              <a:cxnLst/>
              <a:rect r="r" b="b" t="t" l="l"/>
              <a:pathLst>
                <a:path h="142112" w="1651634">
                  <a:moveTo>
                    <a:pt x="0" y="0"/>
                  </a:moveTo>
                  <a:lnTo>
                    <a:pt x="1651634" y="0"/>
                  </a:lnTo>
                  <a:lnTo>
                    <a:pt x="1651634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51634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Probabilité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39125" y="2007976"/>
            <a:ext cx="2171700" cy="539581"/>
            <a:chOff x="0" y="0"/>
            <a:chExt cx="571970" cy="1421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1970" cy="142112"/>
            </a:xfrm>
            <a:custGeom>
              <a:avLst/>
              <a:gdLst/>
              <a:ahLst/>
              <a:cxnLst/>
              <a:rect r="r" b="b" t="t" l="l"/>
              <a:pathLst>
                <a:path h="142112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71970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Négligeable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(1)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538420" y="2007976"/>
            <a:ext cx="2171700" cy="539581"/>
            <a:chOff x="0" y="0"/>
            <a:chExt cx="571970" cy="1421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71970" cy="142112"/>
            </a:xfrm>
            <a:custGeom>
              <a:avLst/>
              <a:gdLst/>
              <a:ahLst/>
              <a:cxnLst/>
              <a:rect r="r" b="b" t="t" l="l"/>
              <a:pathLst>
                <a:path h="142112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571970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Fatal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(5)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538825" y="2776158"/>
            <a:ext cx="2171700" cy="1071329"/>
            <a:chOff x="0" y="0"/>
            <a:chExt cx="571970" cy="28216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Rare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(1)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38825" y="4076500"/>
            <a:ext cx="2171700" cy="1067000"/>
            <a:chOff x="0" y="0"/>
            <a:chExt cx="571970" cy="2810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71970" cy="281021"/>
            </a:xfrm>
            <a:custGeom>
              <a:avLst/>
              <a:gdLst/>
              <a:ahLst/>
              <a:cxnLst/>
              <a:rect r="r" b="b" t="t" l="l"/>
              <a:pathLst>
                <a:path h="28102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1021"/>
                  </a:lnTo>
                  <a:lnTo>
                    <a:pt x="0" y="281021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571970" cy="338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Peu probable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(2)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538825" y="5376842"/>
            <a:ext cx="2171700" cy="1071329"/>
            <a:chOff x="0" y="0"/>
            <a:chExt cx="571970" cy="28216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Possible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(3)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538825" y="6677185"/>
            <a:ext cx="2171700" cy="1071329"/>
            <a:chOff x="0" y="0"/>
            <a:chExt cx="571970" cy="28216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Très probable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(4)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538825" y="7977527"/>
            <a:ext cx="2171700" cy="1069678"/>
            <a:chOff x="0" y="0"/>
            <a:chExt cx="571970" cy="28172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71970" cy="281726"/>
            </a:xfrm>
            <a:custGeom>
              <a:avLst/>
              <a:gdLst/>
              <a:ahLst/>
              <a:cxnLst/>
              <a:rect r="r" b="b" t="t" l="l"/>
              <a:pathLst>
                <a:path h="281726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1726"/>
                  </a:lnTo>
                  <a:lnTo>
                    <a:pt x="0" y="281726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571970" cy="338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Presque certain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(5)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939125" y="2776158"/>
            <a:ext cx="2171700" cy="1071329"/>
            <a:chOff x="0" y="0"/>
            <a:chExt cx="571970" cy="28216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939125" y="4076500"/>
            <a:ext cx="2171700" cy="1071329"/>
            <a:chOff x="0" y="0"/>
            <a:chExt cx="571970" cy="28216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939125" y="5376842"/>
            <a:ext cx="2171700" cy="1071329"/>
            <a:chOff x="0" y="0"/>
            <a:chExt cx="571970" cy="28216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939125" y="6677185"/>
            <a:ext cx="2171700" cy="1071329"/>
            <a:chOff x="0" y="0"/>
            <a:chExt cx="571970" cy="28216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4939125" y="7977527"/>
            <a:ext cx="2171700" cy="1071329"/>
            <a:chOff x="0" y="0"/>
            <a:chExt cx="571970" cy="28216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338949" y="2776158"/>
            <a:ext cx="2171700" cy="1071329"/>
            <a:chOff x="0" y="0"/>
            <a:chExt cx="571970" cy="28216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7338949" y="4076500"/>
            <a:ext cx="2171700" cy="1071329"/>
            <a:chOff x="0" y="0"/>
            <a:chExt cx="571970" cy="282161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7338949" y="5376842"/>
            <a:ext cx="2171700" cy="1071329"/>
            <a:chOff x="0" y="0"/>
            <a:chExt cx="571970" cy="28216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6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338949" y="6677185"/>
            <a:ext cx="2171700" cy="1071329"/>
            <a:chOff x="0" y="0"/>
            <a:chExt cx="571970" cy="282161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7338949" y="7977527"/>
            <a:ext cx="2171700" cy="1071329"/>
            <a:chOff x="0" y="0"/>
            <a:chExt cx="571970" cy="282161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DA863E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10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9738773" y="2776158"/>
            <a:ext cx="2171700" cy="1071329"/>
            <a:chOff x="0" y="0"/>
            <a:chExt cx="571970" cy="282161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9738773" y="4076500"/>
            <a:ext cx="2171700" cy="1071329"/>
            <a:chOff x="0" y="0"/>
            <a:chExt cx="571970" cy="282161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6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9738773" y="5376842"/>
            <a:ext cx="2171700" cy="1071329"/>
            <a:chOff x="0" y="0"/>
            <a:chExt cx="571970" cy="282161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DA863E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9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9738773" y="6677185"/>
            <a:ext cx="2171700" cy="1071329"/>
            <a:chOff x="0" y="0"/>
            <a:chExt cx="571970" cy="282161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DA863E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12</a:t>
              </a: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9738773" y="7977527"/>
            <a:ext cx="2171700" cy="1071329"/>
            <a:chOff x="0" y="0"/>
            <a:chExt cx="571970" cy="282161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CF573C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15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2138597" y="2776158"/>
            <a:ext cx="2171700" cy="1071329"/>
            <a:chOff x="0" y="0"/>
            <a:chExt cx="571970" cy="282161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2138597" y="4076500"/>
            <a:ext cx="2171700" cy="1071329"/>
            <a:chOff x="0" y="0"/>
            <a:chExt cx="571970" cy="282161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2138597" y="5376842"/>
            <a:ext cx="2171700" cy="1071329"/>
            <a:chOff x="0" y="0"/>
            <a:chExt cx="571970" cy="282161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DA863E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12</a:t>
              </a: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12138597" y="6677185"/>
            <a:ext cx="2171700" cy="1071329"/>
            <a:chOff x="0" y="0"/>
            <a:chExt cx="571970" cy="282161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CF573C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16</a:t>
              </a: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12138597" y="7977527"/>
            <a:ext cx="2171700" cy="1071329"/>
            <a:chOff x="0" y="0"/>
            <a:chExt cx="571970" cy="282161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A53030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20</a:t>
              </a: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14538420" y="2776158"/>
            <a:ext cx="2171700" cy="1071329"/>
            <a:chOff x="0" y="0"/>
            <a:chExt cx="571970" cy="282161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14538420" y="4076500"/>
            <a:ext cx="2171700" cy="1071329"/>
            <a:chOff x="0" y="0"/>
            <a:chExt cx="571970" cy="282161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DA863E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10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14538420" y="5376842"/>
            <a:ext cx="2171700" cy="1071329"/>
            <a:chOff x="0" y="0"/>
            <a:chExt cx="571970" cy="282161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CF573C"/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15</a:t>
              </a: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14538420" y="6677185"/>
            <a:ext cx="2171700" cy="1071329"/>
            <a:chOff x="0" y="0"/>
            <a:chExt cx="571970" cy="282161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A53030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20</a:t>
              </a: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14538420" y="7977527"/>
            <a:ext cx="2171700" cy="1071329"/>
            <a:chOff x="0" y="0"/>
            <a:chExt cx="571970" cy="282161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A53030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25</a:t>
              </a: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1770644" y="1239795"/>
            <a:ext cx="2939881" cy="1307762"/>
            <a:chOff x="0" y="0"/>
            <a:chExt cx="774290" cy="344431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774290" cy="344431"/>
            </a:xfrm>
            <a:custGeom>
              <a:avLst/>
              <a:gdLst/>
              <a:ahLst/>
              <a:cxnLst/>
              <a:rect r="r" b="b" t="t" l="l"/>
              <a:pathLst>
                <a:path h="344431" w="774290">
                  <a:moveTo>
                    <a:pt x="0" y="0"/>
                  </a:moveTo>
                  <a:lnTo>
                    <a:pt x="774290" y="0"/>
                  </a:lnTo>
                  <a:lnTo>
                    <a:pt x="774290" y="344431"/>
                  </a:lnTo>
                  <a:lnTo>
                    <a:pt x="0" y="34443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-57150"/>
              <a:ext cx="774290" cy="401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Matrice de risque</a:t>
              </a:r>
            </a:p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 x 5</a:t>
              </a:r>
            </a:p>
          </p:txBody>
        </p:sp>
      </p:grpSp>
      <p:sp>
        <p:nvSpPr>
          <p:cNvPr name="TextBox 116" id="116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8478" y="448582"/>
            <a:ext cx="17091045" cy="9389836"/>
          </a:xfrm>
          <a:custGeom>
            <a:avLst/>
            <a:gdLst/>
            <a:ahLst/>
            <a:cxnLst/>
            <a:rect r="r" b="b" t="t" l="l"/>
            <a:pathLst>
              <a:path h="9389836" w="17091045">
                <a:moveTo>
                  <a:pt x="0" y="0"/>
                </a:moveTo>
                <a:lnTo>
                  <a:pt x="17091044" y="0"/>
                </a:lnTo>
                <a:lnTo>
                  <a:pt x="17091044" y="9389836"/>
                </a:lnTo>
                <a:lnTo>
                  <a:pt x="0" y="9389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1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05403" y="9951488"/>
            <a:ext cx="1099443" cy="113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5597623" y="5062674"/>
            <a:ext cx="1943100" cy="161652"/>
            <a:chOff x="0" y="0"/>
            <a:chExt cx="511763" cy="425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4757581" y="4476133"/>
            <a:ext cx="1334733" cy="13347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050049" y="4581525"/>
            <a:ext cx="660646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SYSTÈME DE JEU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31487" y="458320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16762" y="192676"/>
              <a:ext cx="1419692" cy="1419692"/>
            </a:xfrm>
            <a:custGeom>
              <a:avLst/>
              <a:gdLst/>
              <a:ahLst/>
              <a:cxnLst/>
              <a:rect r="r" b="b" t="t" l="l"/>
              <a:pathLst>
                <a:path h="1419692" w="1419692">
                  <a:moveTo>
                    <a:pt x="0" y="0"/>
                  </a:moveTo>
                  <a:lnTo>
                    <a:pt x="1419693" y="0"/>
                  </a:lnTo>
                  <a:lnTo>
                    <a:pt x="1419693" y="1419693"/>
                  </a:lnTo>
                  <a:lnTo>
                    <a:pt x="0" y="1419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99258" y="1755244"/>
              <a:ext cx="1254700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Notion</a:t>
              </a: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0000" t="0" r="7608" b="0"/>
          <a:stretch>
            <a:fillRect/>
          </a:stretch>
        </p:blipFill>
        <p:spPr>
          <a:xfrm flipH="false" flipV="false" rot="0">
            <a:off x="0" y="0"/>
            <a:ext cx="16448088" cy="1028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33400" y="4171950"/>
            <a:ext cx="10421199" cy="1943100"/>
            <a:chOff x="0" y="0"/>
            <a:chExt cx="13894932" cy="259080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68126" y="405578"/>
              <a:ext cx="1779644" cy="1779644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224749" y="568325"/>
              <a:ext cx="10670183" cy="136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11"/>
                </a:lnSpc>
                <a:spcBef>
                  <a:spcPct val="0"/>
                </a:spcBef>
              </a:pPr>
              <a:r>
                <a:rPr lang="en-US" b="true" sz="6426">
                  <a:solidFill>
                    <a:srgbClr val="E8C17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GESTION DE PROJET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5400000">
              <a:off x="1288181" y="1187632"/>
              <a:ext cx="2590800" cy="215536"/>
              <a:chOff x="0" y="0"/>
              <a:chExt cx="511763" cy="425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11763" cy="42575"/>
              </a:xfrm>
              <a:custGeom>
                <a:avLst/>
                <a:gdLst/>
                <a:ahLst/>
                <a:cxnLst/>
                <a:rect r="r" b="b" t="t" l="l"/>
                <a:pathLst>
                  <a:path h="42575" w="511763">
                    <a:moveTo>
                      <a:pt x="0" y="0"/>
                    </a:moveTo>
                    <a:lnTo>
                      <a:pt x="511763" y="0"/>
                    </a:lnTo>
                    <a:lnTo>
                      <a:pt x="511763" y="42575"/>
                    </a:lnTo>
                    <a:lnTo>
                      <a:pt x="0" y="42575"/>
                    </a:ln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11763" cy="90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599135"/>
              <a:ext cx="2115896" cy="124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</a:pPr>
              <a:r>
                <a:rPr lang="en-US" sz="5383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08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95764" y="4591050"/>
            <a:ext cx="689647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PLANNIFICATION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448088" cy="10287000"/>
          </a:xfrm>
          <a:custGeom>
            <a:avLst/>
            <a:gdLst/>
            <a:ahLst/>
            <a:cxnLst/>
            <a:rect r="r" b="b" t="t" l="l"/>
            <a:pathLst>
              <a:path h="10287000" w="16448088">
                <a:moveTo>
                  <a:pt x="0" y="0"/>
                </a:moveTo>
                <a:lnTo>
                  <a:pt x="16448088" y="0"/>
                </a:lnTo>
                <a:lnTo>
                  <a:pt x="164480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3" r="-1100" b="-1791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26747" y="198002"/>
            <a:ext cx="1882594" cy="1443909"/>
            <a:chOff x="0" y="0"/>
            <a:chExt cx="2510125" cy="192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449217"/>
              <a:ext cx="2510125" cy="475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6"/>
                </a:lnSpc>
                <a:spcBef>
                  <a:spcPct val="0"/>
                </a:spcBef>
              </a:pPr>
              <a:r>
                <a:rPr lang="en-US" sz="20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gantt-online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935534" y="101600"/>
              <a:ext cx="154786" cy="539106"/>
              <a:chOff x="0" y="0"/>
              <a:chExt cx="30575" cy="1064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0575" cy="106490"/>
              </a:xfrm>
              <a:custGeom>
                <a:avLst/>
                <a:gdLst/>
                <a:ahLst/>
                <a:cxnLst/>
                <a:rect r="r" b="b" t="t" l="l"/>
                <a:pathLst>
                  <a:path h="106490" w="30575">
                    <a:moveTo>
                      <a:pt x="0" y="0"/>
                    </a:moveTo>
                    <a:lnTo>
                      <a:pt x="30575" y="0"/>
                    </a:lnTo>
                    <a:lnTo>
                      <a:pt x="30575" y="106490"/>
                    </a:lnTo>
                    <a:lnTo>
                      <a:pt x="0" y="1064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30575" cy="1731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176713" y="0"/>
              <a:ext cx="156699" cy="532756"/>
              <a:chOff x="0" y="0"/>
              <a:chExt cx="30953" cy="10523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0953" cy="105236"/>
              </a:xfrm>
              <a:custGeom>
                <a:avLst/>
                <a:gdLst/>
                <a:ahLst/>
                <a:cxnLst/>
                <a:rect r="r" b="b" t="t" l="l"/>
                <a:pathLst>
                  <a:path h="105236" w="30953">
                    <a:moveTo>
                      <a:pt x="0" y="0"/>
                    </a:moveTo>
                    <a:lnTo>
                      <a:pt x="30953" y="0"/>
                    </a:lnTo>
                    <a:lnTo>
                      <a:pt x="30953" y="105236"/>
                    </a:lnTo>
                    <a:lnTo>
                      <a:pt x="0" y="1052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66675"/>
                <a:ext cx="30953" cy="1719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935534" y="690147"/>
              <a:ext cx="154786" cy="530640"/>
              <a:chOff x="0" y="0"/>
              <a:chExt cx="30575" cy="10481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0575" cy="104818"/>
              </a:xfrm>
              <a:custGeom>
                <a:avLst/>
                <a:gdLst/>
                <a:ahLst/>
                <a:cxnLst/>
                <a:rect r="r" b="b" t="t" l="l"/>
                <a:pathLst>
                  <a:path h="104818" w="30575">
                    <a:moveTo>
                      <a:pt x="0" y="0"/>
                    </a:moveTo>
                    <a:lnTo>
                      <a:pt x="30575" y="0"/>
                    </a:lnTo>
                    <a:lnTo>
                      <a:pt x="30575" y="104818"/>
                    </a:lnTo>
                    <a:lnTo>
                      <a:pt x="0" y="1048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66675"/>
                <a:ext cx="30575" cy="1714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175395" y="577206"/>
              <a:ext cx="154786" cy="538048"/>
              <a:chOff x="0" y="0"/>
              <a:chExt cx="30575" cy="10628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0575" cy="106281"/>
              </a:xfrm>
              <a:custGeom>
                <a:avLst/>
                <a:gdLst/>
                <a:ahLst/>
                <a:cxnLst/>
                <a:rect r="r" b="b" t="t" l="l"/>
                <a:pathLst>
                  <a:path h="106281" w="30575">
                    <a:moveTo>
                      <a:pt x="0" y="0"/>
                    </a:moveTo>
                    <a:lnTo>
                      <a:pt x="30575" y="0"/>
                    </a:lnTo>
                    <a:lnTo>
                      <a:pt x="30575" y="106281"/>
                    </a:lnTo>
                    <a:lnTo>
                      <a:pt x="0" y="10628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66675"/>
                <a:ext cx="30575" cy="1729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419804" y="101600"/>
              <a:ext cx="154786" cy="539106"/>
              <a:chOff x="0" y="0"/>
              <a:chExt cx="30575" cy="1064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0575" cy="106490"/>
              </a:xfrm>
              <a:custGeom>
                <a:avLst/>
                <a:gdLst/>
                <a:ahLst/>
                <a:cxnLst/>
                <a:rect r="r" b="b" t="t" l="l"/>
                <a:pathLst>
                  <a:path h="106490" w="30575">
                    <a:moveTo>
                      <a:pt x="0" y="0"/>
                    </a:moveTo>
                    <a:lnTo>
                      <a:pt x="30575" y="0"/>
                    </a:lnTo>
                    <a:lnTo>
                      <a:pt x="30575" y="106490"/>
                    </a:lnTo>
                    <a:lnTo>
                      <a:pt x="0" y="1064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30575" cy="1731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419081" y="690147"/>
              <a:ext cx="154786" cy="530640"/>
              <a:chOff x="0" y="0"/>
              <a:chExt cx="30575" cy="10481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0575" cy="104818"/>
              </a:xfrm>
              <a:custGeom>
                <a:avLst/>
                <a:gdLst/>
                <a:ahLst/>
                <a:cxnLst/>
                <a:rect r="r" b="b" t="t" l="l"/>
                <a:pathLst>
                  <a:path h="104818" w="30575">
                    <a:moveTo>
                      <a:pt x="0" y="0"/>
                    </a:moveTo>
                    <a:lnTo>
                      <a:pt x="30575" y="0"/>
                    </a:lnTo>
                    <a:lnTo>
                      <a:pt x="30575" y="104818"/>
                    </a:lnTo>
                    <a:lnTo>
                      <a:pt x="0" y="1048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66675"/>
                <a:ext cx="30575" cy="1714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5E8B">
                <a:alpha val="100000"/>
              </a:srgbClr>
            </a:gs>
            <a:gs pos="100000">
              <a:srgbClr val="1E1D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16762" y="192676"/>
              <a:ext cx="1419692" cy="1419692"/>
            </a:xfrm>
            <a:custGeom>
              <a:avLst/>
              <a:gdLst/>
              <a:ahLst/>
              <a:cxnLst/>
              <a:rect r="r" b="b" t="t" l="l"/>
              <a:pathLst>
                <a:path h="1419692" w="1419692">
                  <a:moveTo>
                    <a:pt x="0" y="0"/>
                  </a:moveTo>
                  <a:lnTo>
                    <a:pt x="1419693" y="0"/>
                  </a:lnTo>
                  <a:lnTo>
                    <a:pt x="1419693" y="1419693"/>
                  </a:lnTo>
                  <a:lnTo>
                    <a:pt x="0" y="1419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99258" y="1755244"/>
              <a:ext cx="1254700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Notion</a:t>
              </a: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3178" t="0" r="12192" b="0"/>
          <a:stretch>
            <a:fillRect/>
          </a:stretch>
        </p:blipFill>
        <p:spPr>
          <a:xfrm flipH="false" flipV="false" rot="0">
            <a:off x="0" y="0"/>
            <a:ext cx="16448088" cy="1028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5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49951" y="4591050"/>
            <a:ext cx="338809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BUDGET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834" y="0"/>
            <a:ext cx="10824331" cy="10287000"/>
          </a:xfrm>
          <a:custGeom>
            <a:avLst/>
            <a:gdLst/>
            <a:ahLst/>
            <a:cxnLst/>
            <a:rect r="r" b="b" t="t" l="l"/>
            <a:pathLst>
              <a:path h="10287000" w="10824331">
                <a:moveTo>
                  <a:pt x="0" y="0"/>
                </a:moveTo>
                <a:lnTo>
                  <a:pt x="10824332" y="0"/>
                </a:lnTo>
                <a:lnTo>
                  <a:pt x="108243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35" t="-12933" r="-16852" b="-796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3676" y="1755244"/>
              <a:ext cx="2305865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OpenOffice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588411" y="278378"/>
              <a:ext cx="1276394" cy="1276394"/>
            </a:xfrm>
            <a:custGeom>
              <a:avLst/>
              <a:gdLst/>
              <a:ahLst/>
              <a:cxnLst/>
              <a:rect r="r" b="b" t="t" l="l"/>
              <a:pathLst>
                <a:path h="1276394" w="1276394">
                  <a:moveTo>
                    <a:pt x="0" y="0"/>
                  </a:moveTo>
                  <a:lnTo>
                    <a:pt x="1276394" y="0"/>
                  </a:lnTo>
                  <a:lnTo>
                    <a:pt x="1276394" y="1276394"/>
                  </a:lnTo>
                  <a:lnTo>
                    <a:pt x="0" y="127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44234" y="0"/>
            <a:ext cx="10599533" cy="5388689"/>
          </a:xfrm>
          <a:custGeom>
            <a:avLst/>
            <a:gdLst/>
            <a:ahLst/>
            <a:cxnLst/>
            <a:rect r="r" b="b" t="t" l="l"/>
            <a:pathLst>
              <a:path h="5388689" w="10599533">
                <a:moveTo>
                  <a:pt x="0" y="0"/>
                </a:moveTo>
                <a:lnTo>
                  <a:pt x="10599532" y="0"/>
                </a:lnTo>
                <a:lnTo>
                  <a:pt x="10599532" y="5388689"/>
                </a:lnTo>
                <a:lnTo>
                  <a:pt x="0" y="5388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44234" y="5388689"/>
            <a:ext cx="10599533" cy="5159828"/>
          </a:xfrm>
          <a:custGeom>
            <a:avLst/>
            <a:gdLst/>
            <a:ahLst/>
            <a:cxnLst/>
            <a:rect r="r" b="b" t="t" l="l"/>
            <a:pathLst>
              <a:path h="5159828" w="10599533">
                <a:moveTo>
                  <a:pt x="0" y="0"/>
                </a:moveTo>
                <a:lnTo>
                  <a:pt x="10599532" y="0"/>
                </a:lnTo>
                <a:lnTo>
                  <a:pt x="10599532" y="5159828"/>
                </a:lnTo>
                <a:lnTo>
                  <a:pt x="0" y="515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" t="-257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73676" y="1755244"/>
              <a:ext cx="2305865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OpenOffice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588411" y="278378"/>
              <a:ext cx="1276394" cy="1276394"/>
            </a:xfrm>
            <a:custGeom>
              <a:avLst/>
              <a:gdLst/>
              <a:ahLst/>
              <a:cxnLst/>
              <a:rect r="r" b="b" t="t" l="l"/>
              <a:pathLst>
                <a:path h="1276394" w="1276394">
                  <a:moveTo>
                    <a:pt x="0" y="0"/>
                  </a:moveTo>
                  <a:lnTo>
                    <a:pt x="1276394" y="0"/>
                  </a:lnTo>
                  <a:lnTo>
                    <a:pt x="1276394" y="1276394"/>
                  </a:lnTo>
                  <a:lnTo>
                    <a:pt x="0" y="127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994836" y="1919424"/>
            <a:ext cx="1943100" cy="161652"/>
            <a:chOff x="0" y="0"/>
            <a:chExt cx="511763" cy="425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154794" y="1332883"/>
            <a:ext cx="1334733" cy="13347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581739" y="3429998"/>
            <a:ext cx="12880225" cy="5828302"/>
          </a:xfrm>
          <a:custGeom>
            <a:avLst/>
            <a:gdLst/>
            <a:ahLst/>
            <a:cxnLst/>
            <a:rect r="r" b="b" t="t" l="l"/>
            <a:pathLst>
              <a:path h="5828302" w="12880225">
                <a:moveTo>
                  <a:pt x="0" y="0"/>
                </a:moveTo>
                <a:lnTo>
                  <a:pt x="12880225" y="0"/>
                </a:lnTo>
                <a:lnTo>
                  <a:pt x="12880225" y="5828302"/>
                </a:lnTo>
                <a:lnTo>
                  <a:pt x="0" y="5828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47262" y="1438275"/>
            <a:ext cx="557458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43995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48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0"/>
            <a:ext cx="3086100" cy="4387850"/>
            <a:chOff x="0" y="0"/>
            <a:chExt cx="812800" cy="11556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155648"/>
            </a:xfrm>
            <a:custGeom>
              <a:avLst/>
              <a:gdLst/>
              <a:ahLst/>
              <a:cxnLst/>
              <a:rect r="r" b="b" t="t" l="l"/>
              <a:pathLst>
                <a:path h="1155648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05475"/>
                  </a:lnTo>
                  <a:cubicBezTo>
                    <a:pt x="812800" y="1118782"/>
                    <a:pt x="807514" y="1131543"/>
                    <a:pt x="798105" y="1140952"/>
                  </a:cubicBezTo>
                  <a:cubicBezTo>
                    <a:pt x="788695" y="1150362"/>
                    <a:pt x="775934" y="1155648"/>
                    <a:pt x="762627" y="1155648"/>
                  </a:cubicBezTo>
                  <a:lnTo>
                    <a:pt x="50173" y="1155648"/>
                  </a:lnTo>
                  <a:cubicBezTo>
                    <a:pt x="36866" y="1155648"/>
                    <a:pt x="24105" y="1150362"/>
                    <a:pt x="14695" y="1140952"/>
                  </a:cubicBezTo>
                  <a:cubicBezTo>
                    <a:pt x="5286" y="1131543"/>
                    <a:pt x="0" y="1118782"/>
                    <a:pt x="0" y="11054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1222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68900" y="5143500"/>
            <a:ext cx="3086100" cy="4387850"/>
            <a:chOff x="0" y="0"/>
            <a:chExt cx="812800" cy="1155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155648"/>
            </a:xfrm>
            <a:custGeom>
              <a:avLst/>
              <a:gdLst/>
              <a:ahLst/>
              <a:cxnLst/>
              <a:rect r="r" b="b" t="t" l="l"/>
              <a:pathLst>
                <a:path h="1155648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05475"/>
                  </a:lnTo>
                  <a:cubicBezTo>
                    <a:pt x="812800" y="1118782"/>
                    <a:pt x="807514" y="1131543"/>
                    <a:pt x="798105" y="1140952"/>
                  </a:cubicBezTo>
                  <a:cubicBezTo>
                    <a:pt x="788695" y="1150362"/>
                    <a:pt x="775934" y="1155648"/>
                    <a:pt x="762627" y="1155648"/>
                  </a:cubicBezTo>
                  <a:lnTo>
                    <a:pt x="50173" y="1155648"/>
                  </a:lnTo>
                  <a:cubicBezTo>
                    <a:pt x="36866" y="1155648"/>
                    <a:pt x="24105" y="1150362"/>
                    <a:pt x="14695" y="1140952"/>
                  </a:cubicBezTo>
                  <a:cubicBezTo>
                    <a:pt x="5286" y="1131543"/>
                    <a:pt x="0" y="1118782"/>
                    <a:pt x="0" y="11054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1222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5143500"/>
            <a:ext cx="3086100" cy="4387850"/>
            <a:chOff x="0" y="0"/>
            <a:chExt cx="812800" cy="1155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155648"/>
            </a:xfrm>
            <a:custGeom>
              <a:avLst/>
              <a:gdLst/>
              <a:ahLst/>
              <a:cxnLst/>
              <a:rect r="r" b="b" t="t" l="l"/>
              <a:pathLst>
                <a:path h="1155648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05475"/>
                  </a:lnTo>
                  <a:cubicBezTo>
                    <a:pt x="812800" y="1118782"/>
                    <a:pt x="807514" y="1131543"/>
                    <a:pt x="798105" y="1140952"/>
                  </a:cubicBezTo>
                  <a:cubicBezTo>
                    <a:pt x="788695" y="1150362"/>
                    <a:pt x="775934" y="1155648"/>
                    <a:pt x="762627" y="1155648"/>
                  </a:cubicBezTo>
                  <a:lnTo>
                    <a:pt x="50173" y="1155648"/>
                  </a:lnTo>
                  <a:cubicBezTo>
                    <a:pt x="36866" y="1155648"/>
                    <a:pt x="24105" y="1150362"/>
                    <a:pt x="14695" y="1140952"/>
                  </a:cubicBezTo>
                  <a:cubicBezTo>
                    <a:pt x="5286" y="1131543"/>
                    <a:pt x="0" y="1118782"/>
                    <a:pt x="0" y="11054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1222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15925" y="5143500"/>
            <a:ext cx="3086100" cy="4387850"/>
            <a:chOff x="0" y="0"/>
            <a:chExt cx="812800" cy="11556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155648"/>
            </a:xfrm>
            <a:custGeom>
              <a:avLst/>
              <a:gdLst/>
              <a:ahLst/>
              <a:cxnLst/>
              <a:rect r="r" b="b" t="t" l="l"/>
              <a:pathLst>
                <a:path h="1155648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05475"/>
                  </a:lnTo>
                  <a:cubicBezTo>
                    <a:pt x="812800" y="1118782"/>
                    <a:pt x="807514" y="1131543"/>
                    <a:pt x="798105" y="1140952"/>
                  </a:cubicBezTo>
                  <a:cubicBezTo>
                    <a:pt x="788695" y="1150362"/>
                    <a:pt x="775934" y="1155648"/>
                    <a:pt x="762627" y="1155648"/>
                  </a:cubicBezTo>
                  <a:lnTo>
                    <a:pt x="50173" y="1155648"/>
                  </a:lnTo>
                  <a:cubicBezTo>
                    <a:pt x="36866" y="1155648"/>
                    <a:pt x="24105" y="1150362"/>
                    <a:pt x="14695" y="1140952"/>
                  </a:cubicBezTo>
                  <a:cubicBezTo>
                    <a:pt x="5286" y="1131543"/>
                    <a:pt x="0" y="1118782"/>
                    <a:pt x="0" y="11054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1222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971428" y="876300"/>
            <a:ext cx="12345144" cy="9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  <a:spcBef>
                <a:spcPct val="0"/>
              </a:spcBef>
            </a:pPr>
            <a:r>
              <a:rPr lang="en-US" b="true" sz="5400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Cartes à ordonner avant le combat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9016" y="3710432"/>
            <a:ext cx="645468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29536" y="3710432"/>
            <a:ext cx="764828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08282" y="3710432"/>
            <a:ext cx="757535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79761" y="3710432"/>
            <a:ext cx="758428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3941" y="520700"/>
            <a:ext cx="6440117" cy="3454654"/>
          </a:xfrm>
          <a:custGeom>
            <a:avLst/>
            <a:gdLst/>
            <a:ahLst/>
            <a:cxnLst/>
            <a:rect r="r" b="b" t="t" l="l"/>
            <a:pathLst>
              <a:path h="3454654" w="6440117">
                <a:moveTo>
                  <a:pt x="0" y="0"/>
                </a:moveTo>
                <a:lnTo>
                  <a:pt x="6440118" y="0"/>
                </a:lnTo>
                <a:lnTo>
                  <a:pt x="6440118" y="3454654"/>
                </a:lnTo>
                <a:lnTo>
                  <a:pt x="0" y="3454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18" t="0" r="0" b="-122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20649" y="6508750"/>
            <a:ext cx="1492250" cy="149225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03666" y="5308600"/>
            <a:ext cx="3086100" cy="4740859"/>
            <a:chOff x="0" y="0"/>
            <a:chExt cx="812800" cy="12486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48621"/>
            </a:xfrm>
            <a:custGeom>
              <a:avLst/>
              <a:gdLst/>
              <a:ahLst/>
              <a:cxnLst/>
              <a:rect r="r" b="b" t="t" l="l"/>
              <a:pathLst>
                <a:path h="1248621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98449"/>
                  </a:lnTo>
                  <a:cubicBezTo>
                    <a:pt x="812800" y="1211755"/>
                    <a:pt x="807514" y="1224517"/>
                    <a:pt x="798105" y="1233926"/>
                  </a:cubicBezTo>
                  <a:cubicBezTo>
                    <a:pt x="788695" y="1243335"/>
                    <a:pt x="775934" y="1248621"/>
                    <a:pt x="762627" y="1248621"/>
                  </a:cubicBezTo>
                  <a:lnTo>
                    <a:pt x="50173" y="1248621"/>
                  </a:lnTo>
                  <a:cubicBezTo>
                    <a:pt x="36866" y="1248621"/>
                    <a:pt x="24105" y="1243335"/>
                    <a:pt x="14695" y="1233926"/>
                  </a:cubicBezTo>
                  <a:cubicBezTo>
                    <a:pt x="5286" y="1224517"/>
                    <a:pt x="0" y="1211755"/>
                    <a:pt x="0" y="1198449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812800" cy="1334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16"/>
                </a:lnSpc>
              </a:pPr>
              <a:r>
                <a:rPr lang="en-US" sz="32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 :</a:t>
              </a:r>
            </a:p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Est à une case adjacente de l’adversaire</a:t>
              </a:r>
            </a:p>
            <a:p>
              <a:pPr algn="ctr">
                <a:lnSpc>
                  <a:spcPts val="3311"/>
                </a:lnSpc>
              </a:pPr>
            </a:p>
            <a:p>
              <a:pPr algn="ctr">
                <a:lnSpc>
                  <a:spcPts val="3311"/>
                </a:lnSpc>
              </a:pPr>
            </a:p>
            <a:p>
              <a:pPr algn="ctr">
                <a:lnSpc>
                  <a:spcPts val="4416"/>
                </a:lnSpc>
              </a:pPr>
              <a:r>
                <a:rPr lang="en-US" sz="32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 :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Attaque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807007" y="4320945"/>
            <a:ext cx="595076" cy="583174"/>
          </a:xfrm>
          <a:custGeom>
            <a:avLst/>
            <a:gdLst/>
            <a:ahLst/>
            <a:cxnLst/>
            <a:rect r="r" b="b" t="t" l="l"/>
            <a:pathLst>
              <a:path h="583174" w="595076">
                <a:moveTo>
                  <a:pt x="0" y="0"/>
                </a:moveTo>
                <a:lnTo>
                  <a:pt x="595076" y="0"/>
                </a:lnTo>
                <a:lnTo>
                  <a:pt x="595076" y="583175"/>
                </a:lnTo>
                <a:lnTo>
                  <a:pt x="0" y="583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43783" y="5308600"/>
            <a:ext cx="3086100" cy="4740859"/>
            <a:chOff x="0" y="0"/>
            <a:chExt cx="812800" cy="12486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248621"/>
            </a:xfrm>
            <a:custGeom>
              <a:avLst/>
              <a:gdLst/>
              <a:ahLst/>
              <a:cxnLst/>
              <a:rect r="r" b="b" t="t" l="l"/>
              <a:pathLst>
                <a:path h="1248621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98449"/>
                  </a:lnTo>
                  <a:cubicBezTo>
                    <a:pt x="812800" y="1211755"/>
                    <a:pt x="807514" y="1224517"/>
                    <a:pt x="798105" y="1233926"/>
                  </a:cubicBezTo>
                  <a:cubicBezTo>
                    <a:pt x="788695" y="1243335"/>
                    <a:pt x="775934" y="1248621"/>
                    <a:pt x="762627" y="1248621"/>
                  </a:cubicBezTo>
                  <a:lnTo>
                    <a:pt x="50173" y="1248621"/>
                  </a:lnTo>
                  <a:cubicBezTo>
                    <a:pt x="36866" y="1248621"/>
                    <a:pt x="24105" y="1243335"/>
                    <a:pt x="14695" y="1233926"/>
                  </a:cubicBezTo>
                  <a:cubicBezTo>
                    <a:pt x="5286" y="1224517"/>
                    <a:pt x="0" y="1211755"/>
                    <a:pt x="0" y="1198449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812800" cy="1334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16"/>
                </a:lnSpc>
              </a:pPr>
              <a:r>
                <a:rPr lang="en-US" sz="32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 :</a:t>
              </a:r>
            </a:p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Ne pas être à moins d’une case de l’adversaire</a:t>
              </a:r>
            </a:p>
            <a:p>
              <a:pPr algn="ctr">
                <a:lnSpc>
                  <a:spcPts val="3311"/>
                </a:lnSpc>
              </a:pPr>
            </a:p>
            <a:p>
              <a:pPr algn="ctr">
                <a:lnSpc>
                  <a:spcPts val="4416"/>
                </a:lnSpc>
              </a:pPr>
              <a:r>
                <a:rPr lang="en-US" sz="32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 :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 déplacer d’une case vers l’adversaire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515586" y="4338559"/>
            <a:ext cx="728474" cy="565560"/>
          </a:xfrm>
          <a:custGeom>
            <a:avLst/>
            <a:gdLst/>
            <a:ahLst/>
            <a:cxnLst/>
            <a:rect r="r" b="b" t="t" l="l"/>
            <a:pathLst>
              <a:path h="565560" w="728474">
                <a:moveTo>
                  <a:pt x="0" y="0"/>
                </a:moveTo>
                <a:lnTo>
                  <a:pt x="728473" y="0"/>
                </a:lnTo>
                <a:lnTo>
                  <a:pt x="728473" y="565561"/>
                </a:lnTo>
                <a:lnTo>
                  <a:pt x="0" y="565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484058" y="4013454"/>
            <a:ext cx="764828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52E48C"/>
                </a:solidFill>
                <a:latin typeface="Bangers"/>
                <a:ea typeface="Bangers"/>
                <a:cs typeface="Bangers"/>
                <a:sym typeface="Bangers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095851" y="2026875"/>
            <a:ext cx="442304" cy="44230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-66675"/>
              <a:ext cx="406400" cy="77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891348" y="4013454"/>
            <a:ext cx="645468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E16464"/>
                </a:solidFill>
                <a:latin typeface="Bangers"/>
                <a:ea typeface="Bangers"/>
                <a:cs typeface="Bangers"/>
                <a:sym typeface="Bangers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95350"/>
            <a:ext cx="4597703" cy="274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b="true" sz="521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Test de chaque carte dans l’ordre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67232" y="1435007"/>
            <a:ext cx="1099542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Joueur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10494" y="4272711"/>
            <a:ext cx="10867012" cy="4985589"/>
            <a:chOff x="0" y="0"/>
            <a:chExt cx="14489350" cy="6647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89350" cy="6647453"/>
            </a:xfrm>
            <a:custGeom>
              <a:avLst/>
              <a:gdLst/>
              <a:ahLst/>
              <a:cxnLst/>
              <a:rect r="r" b="b" t="t" l="l"/>
              <a:pathLst>
                <a:path h="6647453" w="14489350">
                  <a:moveTo>
                    <a:pt x="0" y="0"/>
                  </a:moveTo>
                  <a:lnTo>
                    <a:pt x="14489350" y="0"/>
                  </a:lnTo>
                  <a:lnTo>
                    <a:pt x="14489350" y="6647453"/>
                  </a:lnTo>
                  <a:lnTo>
                    <a:pt x="0" y="6647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898" t="-148052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296395" y="3323726"/>
              <a:ext cx="1617463" cy="482298"/>
            </a:xfrm>
            <a:custGeom>
              <a:avLst/>
              <a:gdLst/>
              <a:ahLst/>
              <a:cxnLst/>
              <a:rect r="r" b="b" t="t" l="l"/>
              <a:pathLst>
                <a:path h="482298" w="1617463">
                  <a:moveTo>
                    <a:pt x="0" y="0"/>
                  </a:moveTo>
                  <a:lnTo>
                    <a:pt x="1617463" y="0"/>
                  </a:lnTo>
                  <a:lnTo>
                    <a:pt x="1617463" y="482298"/>
                  </a:lnTo>
                  <a:lnTo>
                    <a:pt x="0" y="482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16230600" cy="183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b="true" sz="521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Réalisation de l’effet, au tour du combattant suivant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0364" y="7019761"/>
            <a:ext cx="8027271" cy="2238539"/>
            <a:chOff x="0" y="0"/>
            <a:chExt cx="10703029" cy="29847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9816" y="1801897"/>
              <a:ext cx="1025856" cy="1182822"/>
            </a:xfrm>
            <a:custGeom>
              <a:avLst/>
              <a:gdLst/>
              <a:ahLst/>
              <a:cxnLst/>
              <a:rect r="r" b="b" t="t" l="l"/>
              <a:pathLst>
                <a:path h="1182822" w="1025856">
                  <a:moveTo>
                    <a:pt x="0" y="0"/>
                  </a:moveTo>
                  <a:lnTo>
                    <a:pt x="1025857" y="0"/>
                  </a:lnTo>
                  <a:lnTo>
                    <a:pt x="1025857" y="1182822"/>
                  </a:lnTo>
                  <a:lnTo>
                    <a:pt x="0" y="1182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765682" y="1613119"/>
              <a:ext cx="1588168" cy="1371600"/>
            </a:xfrm>
            <a:custGeom>
              <a:avLst/>
              <a:gdLst/>
              <a:ahLst/>
              <a:cxnLst/>
              <a:rect r="r" b="b" t="t" l="l"/>
              <a:pathLst>
                <a:path h="1371600" w="1588168">
                  <a:moveTo>
                    <a:pt x="0" y="0"/>
                  </a:moveTo>
                  <a:lnTo>
                    <a:pt x="1588168" y="0"/>
                  </a:lnTo>
                  <a:lnTo>
                    <a:pt x="158816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77950" y="927319"/>
              <a:ext cx="1473756" cy="1371600"/>
            </a:xfrm>
            <a:custGeom>
              <a:avLst/>
              <a:gdLst/>
              <a:ahLst/>
              <a:cxnLst/>
              <a:rect r="r" b="b" t="t" l="l"/>
              <a:pathLst>
                <a:path h="1371600" w="1473756">
                  <a:moveTo>
                    <a:pt x="0" y="0"/>
                  </a:moveTo>
                  <a:lnTo>
                    <a:pt x="1473756" y="0"/>
                  </a:lnTo>
                  <a:lnTo>
                    <a:pt x="1473756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5489" cy="1286485"/>
            </a:xfrm>
            <a:custGeom>
              <a:avLst/>
              <a:gdLst/>
              <a:ahLst/>
              <a:cxnLst/>
              <a:rect r="r" b="b" t="t" l="l"/>
              <a:pathLst>
                <a:path h="1286485" w="1445489">
                  <a:moveTo>
                    <a:pt x="0" y="0"/>
                  </a:moveTo>
                  <a:lnTo>
                    <a:pt x="1445489" y="0"/>
                  </a:lnTo>
                  <a:lnTo>
                    <a:pt x="1445489" y="1286485"/>
                  </a:lnTo>
                  <a:lnTo>
                    <a:pt x="0" y="1286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765682" y="176844"/>
              <a:ext cx="1495738" cy="932797"/>
            </a:xfrm>
            <a:custGeom>
              <a:avLst/>
              <a:gdLst/>
              <a:ahLst/>
              <a:cxnLst/>
              <a:rect r="r" b="b" t="t" l="l"/>
              <a:pathLst>
                <a:path h="932797" w="1495738">
                  <a:moveTo>
                    <a:pt x="0" y="0"/>
                  </a:moveTo>
                  <a:lnTo>
                    <a:pt x="1495738" y="0"/>
                  </a:lnTo>
                  <a:lnTo>
                    <a:pt x="1495738" y="932797"/>
                  </a:lnTo>
                  <a:lnTo>
                    <a:pt x="0" y="932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45489" y="110169"/>
              <a:ext cx="2186322" cy="111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Points de vie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45489" y="2083809"/>
              <a:ext cx="193232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Attaque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569750" y="1989420"/>
              <a:ext cx="1445489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Magie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401120" y="333743"/>
              <a:ext cx="218632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Vitesse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151706" y="1303620"/>
              <a:ext cx="155132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Portée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59617">
            <a:off x="13015158" y="5593868"/>
            <a:ext cx="1842966" cy="2851785"/>
          </a:xfrm>
          <a:custGeom>
            <a:avLst/>
            <a:gdLst/>
            <a:ahLst/>
            <a:cxnLst/>
            <a:rect r="r" b="b" t="t" l="l"/>
            <a:pathLst>
              <a:path h="2851785" w="1842966">
                <a:moveTo>
                  <a:pt x="0" y="0"/>
                </a:moveTo>
                <a:lnTo>
                  <a:pt x="1842966" y="0"/>
                </a:lnTo>
                <a:lnTo>
                  <a:pt x="1842966" y="2851785"/>
                </a:lnTo>
                <a:lnTo>
                  <a:pt x="0" y="28517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876300"/>
            <a:ext cx="18288000" cy="191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  <a:spcBef>
                <a:spcPct val="0"/>
              </a:spcBef>
            </a:pPr>
            <a:r>
              <a:rPr lang="en-US" b="true" sz="5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Résolution des combats à l’aide des cartes et des statistiques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79926" y="5000625"/>
            <a:ext cx="7328148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Système d’équipement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669185" y="5062674"/>
            <a:ext cx="1943100" cy="161652"/>
            <a:chOff x="0" y="0"/>
            <a:chExt cx="511763" cy="425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5829144" y="4476133"/>
            <a:ext cx="1334733" cy="13347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8121612" y="4581525"/>
            <a:ext cx="446333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3049" y="458320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DAGVgjP3HTY</dc:identifier>
  <dcterms:modified xsi:type="dcterms:W3CDTF">2011-08-01T06:04:30Z</dcterms:modified>
  <cp:revision>1</cp:revision>
  <dc:title>Ploybout</dc:title>
</cp:coreProperties>
</file>